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06" r:id="rId3"/>
    <p:sldId id="409" r:id="rId4"/>
    <p:sldId id="333" r:id="rId5"/>
    <p:sldId id="408" r:id="rId6"/>
    <p:sldId id="334" r:id="rId7"/>
    <p:sldId id="450" r:id="rId8"/>
    <p:sldId id="383" r:id="rId9"/>
    <p:sldId id="451" r:id="rId10"/>
    <p:sldId id="454" r:id="rId11"/>
    <p:sldId id="453" r:id="rId12"/>
    <p:sldId id="449" r:id="rId13"/>
    <p:sldId id="395" r:id="rId14"/>
    <p:sldId id="318" r:id="rId15"/>
    <p:sldId id="417" r:id="rId16"/>
    <p:sldId id="423" r:id="rId17"/>
    <p:sldId id="456" r:id="rId18"/>
    <p:sldId id="424" r:id="rId19"/>
    <p:sldId id="425" r:id="rId20"/>
    <p:sldId id="428" r:id="rId21"/>
    <p:sldId id="418" r:id="rId22"/>
    <p:sldId id="433" r:id="rId23"/>
    <p:sldId id="421" r:id="rId24"/>
    <p:sldId id="387" r:id="rId25"/>
    <p:sldId id="457" r:id="rId26"/>
    <p:sldId id="305" r:id="rId27"/>
    <p:sldId id="341" r:id="rId28"/>
    <p:sldId id="430" r:id="rId29"/>
    <p:sldId id="302" r:id="rId30"/>
    <p:sldId id="437" r:id="rId31"/>
    <p:sldId id="435" r:id="rId32"/>
    <p:sldId id="436" r:id="rId33"/>
    <p:sldId id="440" r:id="rId34"/>
    <p:sldId id="442" r:id="rId35"/>
    <p:sldId id="443" r:id="rId36"/>
    <p:sldId id="431" r:id="rId37"/>
    <p:sldId id="455" r:id="rId38"/>
    <p:sldId id="458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1BDF-1953-444B-9A98-F5F3911CBE84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73A2-50E4-446C-9B43-743BB9981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Jeżeli augur widzi drugiego augura nie potrafią powstrzymać się od śmiechu. Tyberiusz - astrolog</a:t>
            </a:r>
            <a:r>
              <a:rPr lang="pl-PL" baseline="0" dirty="0" smtClean="0"/>
              <a:t> o własnym życiu – czuję że grozi mi </a:t>
            </a:r>
            <a:r>
              <a:rPr lang="pl-PL" baseline="0" dirty="0" err="1" smtClean="0"/>
              <a:t>niebezpioeczeństwo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Nostradamus</a:t>
            </a:r>
            <a:r>
              <a:rPr lang="pl-PL" baseline="0" dirty="0" smtClean="0"/>
              <a:t>, Lilly (pożar Londynu). Teraz mają konkurentów: ekonomistów, politologów, komentatorów sportowych. Badania społeczne </a:t>
            </a:r>
            <a:r>
              <a:rPr lang="pl-PL" baseline="0" dirty="0" err="1" smtClean="0"/>
              <a:t>Literary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Digest</a:t>
            </a:r>
            <a:r>
              <a:rPr lang="pl-PL" baseline="0" dirty="0" smtClean="0"/>
              <a:t> (abonenci TV i właściciele samochodów) George Gallup (też biedni – reprezentatywność). Pierre </a:t>
            </a:r>
            <a:r>
              <a:rPr lang="pl-PL" baseline="0" dirty="0" err="1" smtClean="0"/>
              <a:t>Wack</a:t>
            </a:r>
            <a:r>
              <a:rPr lang="pl-PL" baseline="0" dirty="0" smtClean="0"/>
              <a:t> Royal Dutch Shell – metoda scenariuszy, konsultacje ze znachorem z Iranu. 2011 Rumunia ustawa o karaniu nieskutecznych wróżek, Malawi zakaz wróżb i puszczania gazów na ulicy, Turkmenistan zwolnienie dla meteorologa, kara śmierci 2009 dla prezentera TV w Arabii Saudyjskiej.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31ED6-1214-435F-9535-471A166A796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7DA854-2B01-42DF-A9C2-8AC38C913D83}" type="slidenum">
              <a:rPr lang="pl-PL" smtClean="0">
                <a:latin typeface="Times New Roman" pitchFamily="18" charset="0"/>
              </a:rPr>
              <a:pPr/>
              <a:t>21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87044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8A5F9E-1D89-4FEE-95C1-95D6068AF416}" type="slidenum">
              <a:rPr lang="pl-PL" smtClean="0">
                <a:latin typeface="Times New Roman" pitchFamily="18" charset="0"/>
              </a:rPr>
              <a:pPr/>
              <a:t>23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3A2-50E4-446C-9B43-743BB9981761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>
                <a:latin typeface="Times New Roman" pitchFamily="18" charset="0"/>
              </a:rPr>
              <a:t>Webometrics Google Scholar, Scimago styczeń – Politechnika Zurich, Oxford, Cambridge Politechnika katalońska Barcelona, UJ 293,  AGH 301, </a:t>
            </a:r>
          </a:p>
        </p:txBody>
      </p:sp>
      <p:sp>
        <p:nvSpPr>
          <p:cNvPr id="96260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E2FCEA-4535-492A-9B2E-72F07E608B83}" type="slidenum">
              <a:rPr lang="pl-PL" smtClean="0">
                <a:latin typeface="Times New Roman" pitchFamily="18" charset="0"/>
              </a:rPr>
              <a:pPr/>
              <a:t>10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3954B-5A5A-4C78-B254-E4B4AA476BA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79475" y="687388"/>
            <a:ext cx="5099050" cy="342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6388"/>
          </a:xfrm>
          <a:noFill/>
          <a:ln/>
        </p:spPr>
        <p:txBody>
          <a:bodyPr wrap="none" anchor="ctr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mtClean="0"/>
              <a:t>John Stuart Mill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D73A2-50E4-446C-9B43-743BB9981761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9F0A68-5629-4F7C-A7D4-65E896D73324}" type="slidenum">
              <a:rPr lang="pl-PL" smtClean="0">
                <a:latin typeface="Times New Roman" pitchFamily="18" charset="0"/>
              </a:rPr>
              <a:pPr/>
              <a:t>15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90116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D6B69E-6EDF-4AFC-BFF3-13F88ADA3BD2}" type="slidenum">
              <a:rPr lang="pl-PL" smtClean="0">
                <a:latin typeface="Times New Roman" pitchFamily="18" charset="0"/>
              </a:rPr>
              <a:pPr/>
              <a:t>16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l-PL" dirty="0" smtClean="0"/>
              <a:t>Jest to kwartalne badanie mierzące plany dotyczące zwiększenia oraz zredukowania zatrudnienia w nadchodzącym kwartale. Badanie przeprowadzane jest od 1962 roku; w chwili obecnej w 41 krajach na całym świecie. Jest to jedyne cykliczne badanie na świecie mierzące prognozy zatrudnienia na tak dużą skalę. Dzięki takiemu zasięgowi i spójności – we wszystkich krajach pracodawcom zadawane jest to samo pytanie – Barometr </a:t>
            </a:r>
            <a:r>
              <a:rPr lang="pl-PL" dirty="0" err="1" smtClean="0"/>
              <a:t>Manpower</a:t>
            </a:r>
            <a:r>
              <a:rPr lang="pl-PL" dirty="0" smtClean="0"/>
              <a:t> jest najbardziej wiarygodnym i precyzyjnym badaniem na świecie.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Barometrze </a:t>
            </a:r>
            <a:r>
              <a:rPr lang="pl-PL" dirty="0" err="1" smtClean="0"/>
              <a:t>Manpower</a:t>
            </a:r>
            <a:r>
              <a:rPr lang="pl-PL" dirty="0" smtClean="0"/>
              <a:t> Perspektyw Zatrudnienia bierze udział niemal 65 tysięcy dyrektorów HR i osób odpowiedzialnych za rekrutacje w firmach państwowych i prywatnych, a także instytucjach.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Jest to kwartalne badanie mierzące plany dotyczące zwiększenia oraz zredukowania zatrudnienia w nadchodzącym kwartale. Badanie przeprowadzane jest od 1962 roku; w chwili obecnej w 41 krajach na całym świecie. Jest to jedyne cykliczne badanie na świecie mierzące prognozy zatrudnienia na tak dużą skalę. Dzięki takiemu zasięgowi i spójności – we wszystkich krajach pracodawcom zadawane jest to samo pytanie – Barometr </a:t>
            </a:r>
            <a:r>
              <a:rPr lang="pl-PL" dirty="0" err="1" smtClean="0"/>
              <a:t>Manpower</a:t>
            </a:r>
            <a:r>
              <a:rPr lang="pl-PL" dirty="0" smtClean="0"/>
              <a:t> jest najbardziej wiarygodnym i precyzyjnym badaniem na świecie.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Barometrze </a:t>
            </a:r>
            <a:r>
              <a:rPr lang="pl-PL" dirty="0" err="1" smtClean="0"/>
              <a:t>Manpower</a:t>
            </a:r>
            <a:r>
              <a:rPr lang="pl-PL" dirty="0" smtClean="0"/>
              <a:t> Perspektyw Zatrudnienia bierze udział niemal 65 tysięcy dyrektorów HR i osób odpowiedzialnych za rekrutacje w firmach państwowych i prywatnych, a także instytucjach.</a:t>
            </a:r>
            <a:br>
              <a:rPr lang="pl-PL" dirty="0" smtClean="0"/>
            </a:br>
            <a:r>
              <a:rPr lang="pl-PL" dirty="0" smtClean="0">
                <a:solidFill>
                  <a:schemeClr val="tx1"/>
                </a:solidFill>
                <a:latin typeface="+mn-lt"/>
              </a:rPr>
              <a:t>kwartalne badanie mierzące plany dotyczące zwiększenia oraz zredukowania zatrudnienia przeprowadzane jest od 1962 roku; w chwili obecnej w 41 krajach na całym świecie. Jest to jedyne cykliczne badanie na świecie mierzące prognozy zatrudnienia na tak dużą skalę. Dzięki takiemu zasięgowi i spójności – we wszystkich krajach pracodawcom zadawane jest to samo pytanie – Barometr </a:t>
            </a:r>
            <a:r>
              <a:rPr lang="pl-PL" dirty="0" err="1" smtClean="0">
                <a:solidFill>
                  <a:schemeClr val="tx1"/>
                </a:solidFill>
                <a:latin typeface="+mn-lt"/>
              </a:rPr>
              <a:t>Manpower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 jest najbardziej wiarygodnym i precyzyjnym badaniem na świecie. PL 750 pracodawców.</a:t>
            </a:r>
            <a:br>
              <a:rPr lang="pl-PL" dirty="0" smtClean="0">
                <a:solidFill>
                  <a:schemeClr val="tx1"/>
                </a:solidFill>
                <a:latin typeface="+mn-lt"/>
              </a:rPr>
            </a:br>
            <a:r>
              <a:rPr lang="pl-PL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+mn-lt"/>
              </a:rPr>
            </a:br>
            <a:r>
              <a:rPr lang="pl-PL" dirty="0" smtClean="0">
                <a:solidFill>
                  <a:schemeClr val="tx1"/>
                </a:solidFill>
                <a:latin typeface="+mn-lt"/>
              </a:rPr>
              <a:t>W Barometrze </a:t>
            </a:r>
            <a:r>
              <a:rPr lang="pl-PL" dirty="0" err="1" smtClean="0">
                <a:solidFill>
                  <a:schemeClr val="tx1"/>
                </a:solidFill>
                <a:latin typeface="+mn-lt"/>
              </a:rPr>
              <a:t>Manpower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 Perspektyw Zatrudnienia bierze udział niemal 65 tysięcy dyrektorów HR i osób odpowiedzialnych za rekrutacje w firmach państwowych i prywatnych, a także instytucjach.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15FF01-5AEE-42FD-85D6-4173CF29C3D4}" type="slidenum">
              <a:rPr lang="pl-PL" smtClean="0">
                <a:latin typeface="Times New Roman" pitchFamily="18" charset="0"/>
              </a:rPr>
              <a:pPr/>
              <a:t>18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100A8C-71CB-467A-B776-7DB020B39517}" type="slidenum">
              <a:rPr lang="pl-PL" smtClean="0">
                <a:latin typeface="Times New Roman" pitchFamily="18" charset="0"/>
              </a:rPr>
              <a:pPr/>
              <a:t>19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b="1" smtClean="0">
                <a:latin typeface="Times New Roman" pitchFamily="18" charset="0"/>
              </a:rPr>
              <a:t>Monitorowanie sytuacji młodzieży na rynku pracy</a:t>
            </a:r>
          </a:p>
          <a:p>
            <a:r>
              <a:rPr lang="pl-PL" smtClean="0">
                <a:latin typeface="Times New Roman" pitchFamily="18" charset="0"/>
              </a:rPr>
              <a:t>W dniach 15-16 lutego 2012 w Białymstoku odbyło się spotkanie grupy roboczej pracującej nad wskaźnikami dotyczącymi sytuacji osób młodych.</a:t>
            </a:r>
          </a:p>
          <a:p>
            <a:r>
              <a:rPr lang="pl-PL" smtClean="0">
                <a:latin typeface="Times New Roman" pitchFamily="18" charset="0"/>
              </a:rPr>
              <a:t>Wskaźniki zostały podzielone na obszary tematyczne: demografia, edukacja, zatrudnienie, bezrobocie, aktywność społeczna, rodzina i warunki życia. Do każdego obszaru zostaną przyporządkowane wskaźniki, wraz z propozycją ich liczenia. Na kolejnym spotkaniu, które odbędzie się w kwietniu w Warszawie, powstanie ostateczna lista wskaźników. </a:t>
            </a:r>
          </a:p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0DA081-0952-4152-A8D4-C2F66C789486}" type="slidenum">
              <a:rPr lang="pl-PL" smtClean="0">
                <a:latin typeface="Times New Roman" pitchFamily="18" charset="0"/>
              </a:rPr>
              <a:pPr/>
              <a:t>20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962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827584" cy="195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962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899592" cy="211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C19C-65E1-4AE1-9880-1CC5D771A38A}" type="datetimeFigureOut">
              <a:rPr lang="pl-PL" smtClean="0"/>
              <a:pPr/>
              <a:t>2012-04-16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A3A4-C7DD-4CBC-A0F4-77A88CFB60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416824" cy="1470025"/>
          </a:xfrm>
        </p:spPr>
        <p:txBody>
          <a:bodyPr>
            <a:noAutofit/>
          </a:bodyPr>
          <a:lstStyle/>
          <a:p>
            <a:pPr algn="l"/>
            <a:r>
              <a:rPr lang="pl-PL" sz="3200" b="1" dirty="0" err="1" smtClean="0"/>
              <a:t>Zatrudnialność</a:t>
            </a:r>
            <a:r>
              <a:rPr lang="pl-PL" sz="3200" b="1" dirty="0" smtClean="0"/>
              <a:t> i rynek pracy. </a:t>
            </a:r>
            <a:br>
              <a:rPr lang="pl-PL" sz="3200" b="1" dirty="0" smtClean="0"/>
            </a:br>
            <a:r>
              <a:rPr lang="pl-PL" sz="3200" b="1" dirty="0" smtClean="0"/>
              <a:t>Co pomaga w otrzymaniu i utrzymaniu pracy po studiach.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232848" cy="187220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Monika Domańska, </a:t>
            </a:r>
            <a:b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Akademia Górniczo-Hutnicza,</a:t>
            </a:r>
          </a:p>
          <a:p>
            <a:pPr algn="r"/>
            <a:r>
              <a:rPr lang="pl-PL" sz="2400" b="1" i="1" dirty="0" smtClean="0">
                <a:solidFill>
                  <a:schemeClr val="tx2">
                    <a:lumMod val="75000"/>
                  </a:schemeClr>
                </a:solidFill>
              </a:rPr>
              <a:t>ekspertka bolońska</a:t>
            </a:r>
          </a:p>
          <a:p>
            <a:pPr algn="r"/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</a:rPr>
              <a:t>Tarnów 16 kwietnia 2012</a:t>
            </a: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Rankingi globalne</a:t>
            </a:r>
          </a:p>
        </p:txBody>
      </p:sp>
      <p:sp>
        <p:nvSpPr>
          <p:cNvPr id="59396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204864"/>
            <a:ext cx="7556500" cy="4176712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l-PL" sz="1600" b="1" dirty="0" err="1" smtClean="0"/>
              <a:t>Shanghai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Jiao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Tong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University’s</a:t>
            </a:r>
            <a:r>
              <a:rPr lang="pl-PL" sz="1600" b="1" dirty="0" smtClean="0"/>
              <a:t> </a:t>
            </a:r>
            <a:r>
              <a:rPr lang="pl-PL" sz="1600" dirty="0" smtClean="0"/>
              <a:t>(SJTU) </a:t>
            </a:r>
            <a:r>
              <a:rPr lang="pl-PL" sz="1600" dirty="0" err="1" smtClean="0"/>
              <a:t>Academic</a:t>
            </a:r>
            <a:r>
              <a:rPr lang="pl-PL" sz="1600" dirty="0" smtClean="0"/>
              <a:t> Ranking of </a:t>
            </a:r>
            <a:r>
              <a:rPr lang="pl-PL" sz="1600" dirty="0" err="1" smtClean="0"/>
              <a:t>World</a:t>
            </a:r>
            <a:r>
              <a:rPr lang="pl-PL" sz="1600" dirty="0" smtClean="0"/>
              <a:t> </a:t>
            </a:r>
            <a:r>
              <a:rPr lang="pl-PL" sz="1600" dirty="0" err="1" smtClean="0"/>
              <a:t>Universities</a:t>
            </a:r>
            <a:r>
              <a:rPr lang="pl-PL" sz="1600" dirty="0" smtClean="0"/>
              <a:t> (ARWU), opublikowany po raz pierwszy w 2003 roku przez profesora </a:t>
            </a:r>
            <a:r>
              <a:rPr lang="pl-PL" sz="1600" dirty="0" err="1" smtClean="0"/>
              <a:t>Nian</a:t>
            </a:r>
            <a:r>
              <a:rPr lang="pl-PL" sz="1600" dirty="0" smtClean="0"/>
              <a:t> </a:t>
            </a:r>
            <a:r>
              <a:rPr lang="pl-PL" sz="1600" dirty="0" err="1" smtClean="0"/>
              <a:t>Cai</a:t>
            </a:r>
            <a:r>
              <a:rPr lang="pl-PL" sz="1600" dirty="0" smtClean="0"/>
              <a:t> </a:t>
            </a:r>
            <a:r>
              <a:rPr lang="pl-PL" sz="1600" dirty="0" err="1" smtClean="0"/>
              <a:t>Liuz</a:t>
            </a:r>
            <a:r>
              <a:rPr lang="pl-PL" sz="1600" dirty="0" smtClean="0"/>
              <a:t> </a:t>
            </a:r>
            <a:r>
              <a:rPr lang="pl-PL" sz="1600" dirty="0" err="1" smtClean="0"/>
              <a:t>Jiao</a:t>
            </a:r>
            <a:r>
              <a:rPr lang="pl-PL" sz="1600" dirty="0" smtClean="0"/>
              <a:t> </a:t>
            </a:r>
            <a:r>
              <a:rPr lang="pl-PL" sz="1600" dirty="0" err="1" smtClean="0"/>
              <a:t>Tong</a:t>
            </a:r>
            <a:r>
              <a:rPr lang="pl-PL" sz="1600" dirty="0" smtClean="0"/>
              <a:t> z Uniwersytetu Szanghajskiego (kryteria naukowo-badawcze nagrody Nobla dla pracowników i absolwentów, publikacje w „</a:t>
            </a:r>
            <a:r>
              <a:rPr lang="pl-PL" sz="1600" dirty="0" err="1" smtClean="0"/>
              <a:t>Nature</a:t>
            </a:r>
            <a:r>
              <a:rPr lang="pl-PL" sz="1600" dirty="0" smtClean="0"/>
              <a:t>”, „Science”, cytowania)</a:t>
            </a:r>
          </a:p>
          <a:p>
            <a:pPr>
              <a:buFont typeface="Times New Roman" pitchFamily="18" charset="0"/>
              <a:buNone/>
            </a:pPr>
            <a:r>
              <a:rPr lang="pl-PL" sz="1600" b="1" dirty="0" smtClean="0"/>
              <a:t>Times </a:t>
            </a:r>
            <a:r>
              <a:rPr lang="pl-PL" sz="1600" b="1" dirty="0" err="1" smtClean="0"/>
              <a:t>Higher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Education</a:t>
            </a:r>
            <a:r>
              <a:rPr lang="pl-PL" sz="1600" b="1" dirty="0" smtClean="0"/>
              <a:t> </a:t>
            </a:r>
            <a:r>
              <a:rPr lang="pl-PL" sz="1600" dirty="0" smtClean="0"/>
              <a:t>(THE) (kryteria: cytowania, stosunek liczby pracowników do liczby studentów, liczba zagranicznych studentów i wykładowców, opinie pracodawców)</a:t>
            </a:r>
          </a:p>
          <a:p>
            <a:pPr>
              <a:buFont typeface="Times New Roman" pitchFamily="18" charset="0"/>
              <a:buNone/>
            </a:pPr>
            <a:r>
              <a:rPr lang="pl-PL" sz="1600" b="1" dirty="0" err="1" smtClean="0"/>
              <a:t>Webometrics</a:t>
            </a:r>
            <a:r>
              <a:rPr lang="pl-PL" sz="1600" dirty="0" smtClean="0"/>
              <a:t> (Hiszpania) rozmiar strony internetowej, oglądalność, liczba artykułów i cytowań</a:t>
            </a:r>
          </a:p>
          <a:p>
            <a:pPr>
              <a:buFont typeface="Times New Roman" pitchFamily="18" charset="0"/>
              <a:buNone/>
            </a:pPr>
            <a:endParaRPr lang="pl-PL" sz="1600" dirty="0" smtClean="0"/>
          </a:p>
          <a:p>
            <a:pPr>
              <a:buFont typeface="Times New Roman" pitchFamily="18" charset="0"/>
              <a:buNone/>
            </a:pPr>
            <a:endParaRPr lang="pl-PL" sz="1600" b="1" dirty="0" smtClean="0"/>
          </a:p>
          <a:p>
            <a:pPr>
              <a:buFont typeface="Times New Roman" pitchFamily="18" charset="0"/>
              <a:buNone/>
            </a:pPr>
            <a:r>
              <a:rPr lang="pl-PL" sz="1600" b="1" dirty="0" err="1" smtClean="0"/>
              <a:t>Ecole</a:t>
            </a:r>
            <a:r>
              <a:rPr lang="pl-PL" sz="1600" b="1" dirty="0" smtClean="0"/>
              <a:t> des </a:t>
            </a:r>
            <a:r>
              <a:rPr lang="pl-PL" sz="1600" b="1" dirty="0" err="1" smtClean="0"/>
              <a:t>Mines</a:t>
            </a:r>
            <a:r>
              <a:rPr lang="pl-PL" sz="1600" b="1" dirty="0" smtClean="0"/>
              <a:t> </a:t>
            </a:r>
            <a:r>
              <a:rPr lang="pl-PL" sz="1600" dirty="0" smtClean="0"/>
              <a:t>(liczba absolwentów na kierowniczych stanowiskach w firmach z listy 500 Fortune)</a:t>
            </a:r>
          </a:p>
          <a:p>
            <a:pPr>
              <a:buFont typeface="Times New Roman" pitchFamily="18" charset="0"/>
              <a:buNone/>
            </a:pPr>
            <a:endParaRPr lang="pl-P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56500" cy="1189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Rankingi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krajowe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060848"/>
            <a:ext cx="7556500" cy="4176713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800" dirty="0" smtClean="0"/>
              <a:t>US News and World Report (USN&amp;WR; USA)</a:t>
            </a: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800" dirty="0" smtClean="0"/>
              <a:t>National Research Council (USA) </a:t>
            </a:r>
            <a:r>
              <a:rPr lang="en-US" sz="1800" dirty="0" err="1" smtClean="0"/>
              <a:t>studia</a:t>
            </a:r>
            <a:r>
              <a:rPr lang="en-US" sz="1800" dirty="0" smtClean="0"/>
              <a:t> doktoranckie </a:t>
            </a: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800" dirty="0" smtClean="0"/>
              <a:t>Times Good Education Guide</a:t>
            </a: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800" dirty="0" smtClean="0"/>
              <a:t>Guardian ranking (UK)</a:t>
            </a: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800" dirty="0" smtClean="0"/>
              <a:t>Forbes (USA)</a:t>
            </a: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800" dirty="0" smtClean="0"/>
              <a:t>CHE Das Ranking (</a:t>
            </a:r>
            <a:r>
              <a:rPr lang="en-US" sz="1800" dirty="0" err="1" smtClean="0"/>
              <a:t>Niemcy</a:t>
            </a:r>
            <a:r>
              <a:rPr lang="en-US" sz="1800" dirty="0" smtClean="0"/>
              <a:t>)</a:t>
            </a: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800" dirty="0" err="1" smtClean="0"/>
              <a:t>Studychoice</a:t>
            </a:r>
            <a:r>
              <a:rPr lang="en-US" sz="1800" dirty="0" smtClean="0"/>
              <a:t> 123 (SK 123, </a:t>
            </a:r>
            <a:r>
              <a:rPr lang="en-US" sz="1800" dirty="0" err="1" smtClean="0"/>
              <a:t>Holandia</a:t>
            </a:r>
            <a:r>
              <a:rPr lang="en-US" sz="1800" dirty="0" smtClean="0"/>
              <a:t>)</a:t>
            </a: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800" dirty="0" smtClean="0"/>
              <a:t>Specjalistyczne: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Economist</a:t>
            </a:r>
            <a:r>
              <a:rPr lang="pl-PL" sz="1800" dirty="0" smtClean="0"/>
              <a:t> (globalny ranking szkół biznesu)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800" dirty="0" smtClean="0"/>
              <a:t>Business </a:t>
            </a:r>
            <a:r>
              <a:rPr lang="pl-PL" sz="1800" dirty="0" err="1" smtClean="0"/>
              <a:t>Week</a:t>
            </a:r>
            <a:r>
              <a:rPr lang="pl-PL" sz="1800" dirty="0" smtClean="0"/>
              <a:t> (szkoły biznesu globalnie i w USA)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l-PL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800" dirty="0" smtClean="0"/>
              <a:t>Polska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800" b="1" dirty="0" smtClean="0"/>
              <a:t>Perspektywy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800" b="1" dirty="0" smtClean="0"/>
              <a:t>Wprost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Po co na </a:t>
            </a:r>
            <a:r>
              <a:rPr lang="pl-PL" sz="3600" b="1" dirty="0" err="1" smtClean="0">
                <a:solidFill>
                  <a:schemeClr val="accent1">
                    <a:lumMod val="50000"/>
                  </a:schemeClr>
                </a:solidFill>
              </a:rPr>
              <a:t>studia</a:t>
            </a:r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179" name="Symbol zastępczy zawartości 2"/>
          <p:cNvSpPr>
            <a:spLocks noGrp="1"/>
          </p:cNvSpPr>
          <p:nvPr>
            <p:ph idx="1"/>
          </p:nvPr>
        </p:nvSpPr>
        <p:spPr>
          <a:xfrm>
            <a:off x="900113" y="2276872"/>
            <a:ext cx="7556500" cy="3673078"/>
          </a:xfrm>
        </p:spPr>
        <p:txBody>
          <a:bodyPr>
            <a:normAutofit fontScale="85000"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pl-PL" dirty="0" smtClean="0"/>
              <a:t>Wiedza – praktyka </a:t>
            </a:r>
            <a:r>
              <a:rPr lang="pl-PL" dirty="0" smtClean="0">
                <a:solidFill>
                  <a:srgbClr val="FF9900"/>
                </a:solidFill>
              </a:rPr>
              <a:t>(efekty uczenia się)</a:t>
            </a:r>
          </a:p>
          <a:p>
            <a:pPr>
              <a:buFont typeface="Times New Roman" pitchFamily="18" charset="0"/>
              <a:buNone/>
            </a:pPr>
            <a:r>
              <a:rPr lang="pl-PL" dirty="0" smtClean="0"/>
              <a:t>Styl pracy </a:t>
            </a:r>
            <a:r>
              <a:rPr lang="pl-PL" dirty="0" smtClean="0">
                <a:solidFill>
                  <a:srgbClr val="FF9900"/>
                </a:solidFill>
              </a:rPr>
              <a:t>(jakość) </a:t>
            </a:r>
          </a:p>
          <a:p>
            <a:pPr>
              <a:buFont typeface="Times New Roman" pitchFamily="18" charset="0"/>
              <a:buNone/>
            </a:pPr>
            <a:r>
              <a:rPr lang="pl-PL" dirty="0" smtClean="0"/>
              <a:t>Wartości w pracy </a:t>
            </a:r>
            <a:r>
              <a:rPr lang="pl-PL" dirty="0" smtClean="0">
                <a:solidFill>
                  <a:srgbClr val="FF9900"/>
                </a:solidFill>
              </a:rPr>
              <a:t>(postawy)</a:t>
            </a:r>
          </a:p>
          <a:p>
            <a:pPr>
              <a:buFont typeface="Times New Roman" pitchFamily="18" charset="0"/>
              <a:buNone/>
            </a:pPr>
            <a:r>
              <a:rPr lang="pl-PL" dirty="0" smtClean="0"/>
              <a:t>Umiejętności społeczne </a:t>
            </a:r>
            <a:r>
              <a:rPr lang="pl-PL" dirty="0" smtClean="0">
                <a:solidFill>
                  <a:srgbClr val="FF9900"/>
                </a:solidFill>
              </a:rPr>
              <a:t>(efekty uczenia się)</a:t>
            </a:r>
          </a:p>
          <a:p>
            <a:pPr>
              <a:buFont typeface="Times New Roman" pitchFamily="18" charset="0"/>
              <a:buNone/>
            </a:pPr>
            <a:r>
              <a:rPr lang="pl-PL" dirty="0" smtClean="0"/>
              <a:t>Wiedza uzupełniająca (narzędzia) </a:t>
            </a:r>
            <a:r>
              <a:rPr lang="pl-PL" dirty="0" smtClean="0">
                <a:solidFill>
                  <a:srgbClr val="FF9900"/>
                </a:solidFill>
              </a:rPr>
              <a:t>(efekty uczenia się)</a:t>
            </a:r>
          </a:p>
          <a:p>
            <a:pPr>
              <a:buFont typeface="Times New Roman" pitchFamily="18" charset="0"/>
              <a:buNone/>
            </a:pPr>
            <a:r>
              <a:rPr lang="pl-PL" dirty="0" smtClean="0"/>
              <a:t>Zarządzanie karierą – nawyk uczenia</a:t>
            </a:r>
          </a:p>
          <a:p>
            <a:pPr>
              <a:buFont typeface="Times New Roman" pitchFamily="18" charset="0"/>
              <a:buNone/>
            </a:pPr>
            <a:endParaRPr lang="pl-PL" dirty="0" smtClean="0"/>
          </a:p>
          <a:p>
            <a:pPr algn="r">
              <a:buFont typeface="Monotype Sorts"/>
              <a:buNone/>
            </a:pPr>
            <a:r>
              <a:rPr lang="pl-PL" sz="2000" i="1" dirty="0" smtClean="0"/>
              <a:t>Ulrich </a:t>
            </a:r>
            <a:r>
              <a:rPr lang="pl-PL" sz="2000" i="1" dirty="0" err="1" smtClean="0"/>
              <a:t>Teichler</a:t>
            </a:r>
            <a:endParaRPr lang="pl-PL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625" y="451535"/>
            <a:ext cx="7956376" cy="646331"/>
          </a:xfr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Po co na </a:t>
            </a:r>
            <a:r>
              <a:rPr lang="pl-PL" sz="3600" b="1" dirty="0" err="1" smtClean="0">
                <a:solidFill>
                  <a:schemeClr val="accent1">
                    <a:lumMod val="50000"/>
                  </a:schemeClr>
                </a:solidFill>
              </a:rPr>
              <a:t>studia</a:t>
            </a:r>
            <a:endParaRPr lang="en-GB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1979613" y="2428875"/>
            <a:ext cx="7164387" cy="2139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925513" lvl="1" indent="-468313">
              <a:spcBef>
                <a:spcPts val="550"/>
              </a:spcBef>
              <a:buClr>
                <a:srgbClr val="000066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3200" dirty="0">
                <a:latin typeface="+mn-lt"/>
              </a:rPr>
              <a:t>rozwój kulturalny</a:t>
            </a:r>
          </a:p>
          <a:p>
            <a:pPr marL="925513" lvl="1" indent="-468313">
              <a:spcBef>
                <a:spcPts val="550"/>
              </a:spcBef>
              <a:buClr>
                <a:srgbClr val="000066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3200" dirty="0">
                <a:latin typeface="+mn-lt"/>
              </a:rPr>
              <a:t>rozwój osobisty </a:t>
            </a:r>
            <a:endParaRPr lang="en-GB" sz="3200" dirty="0">
              <a:latin typeface="+mn-lt"/>
            </a:endParaRPr>
          </a:p>
          <a:p>
            <a:pPr marL="925513" lvl="1" indent="-468313">
              <a:spcBef>
                <a:spcPts val="550"/>
              </a:spcBef>
              <a:buClr>
                <a:srgbClr val="000066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3200" b="1" dirty="0">
                <a:solidFill>
                  <a:srgbClr val="C00000"/>
                </a:solidFill>
                <a:latin typeface="+mn-lt"/>
              </a:rPr>
              <a:t>rozwój sieci kontaktów </a:t>
            </a:r>
          </a:p>
          <a:p>
            <a:pPr marL="925513" lvl="1" indent="-468313">
              <a:spcBef>
                <a:spcPts val="550"/>
              </a:spcBef>
              <a:buClr>
                <a:srgbClr val="000066"/>
              </a:buClr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2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  <p:pic>
        <p:nvPicPr>
          <p:cNvPr id="53252" name="Picture 7" descr="http://info.synnex.com/pcw/blog/pcw/Informa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492918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pole tekstowe 4"/>
          <p:cNvSpPr txBox="1">
            <a:spLocks noChangeArrowheads="1"/>
          </p:cNvSpPr>
          <p:nvPr/>
        </p:nvSpPr>
        <p:spPr bwMode="auto">
          <a:xfrm>
            <a:off x="3000375" y="5000625"/>
            <a:ext cx="4071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/>
              <a:t>inicjatywa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dirty="0" smtClean="0"/>
              <a:t> 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Kto jest najważniejszy?</a:t>
            </a:r>
          </a:p>
        </p:txBody>
      </p:sp>
      <p:pic>
        <p:nvPicPr>
          <p:cNvPr id="14341" name="Picture 5" descr="300px-Plato_Aristotl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59113" y="1268413"/>
            <a:ext cx="3956050" cy="5184775"/>
          </a:xfrm>
        </p:spPr>
      </p:pic>
      <p:pic>
        <p:nvPicPr>
          <p:cNvPr id="14342" name="Picture 6" descr="WebStudent(3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2276475"/>
            <a:ext cx="43211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Businessma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1196975"/>
            <a:ext cx="53371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/>
          <a:lstStyle/>
          <a:p>
            <a:pPr algn="l"/>
            <a:r>
              <a:rPr lang="pl-PL" sz="3600" b="1" dirty="0" err="1" smtClean="0">
                <a:solidFill>
                  <a:schemeClr val="accent1">
                    <a:lumMod val="50000"/>
                  </a:schemeClr>
                </a:solidFill>
              </a:rPr>
              <a:t>Zatrudnialność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 – definicje</a:t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200" dirty="0" err="1" smtClean="0"/>
              <a:t>Hillage</a:t>
            </a:r>
            <a:r>
              <a:rPr lang="pl-PL" sz="1200" dirty="0" smtClean="0"/>
              <a:t> and </a:t>
            </a:r>
            <a:r>
              <a:rPr lang="pl-PL" sz="1200" dirty="0" err="1" smtClean="0"/>
              <a:t>Pollard</a:t>
            </a:r>
            <a:r>
              <a:rPr lang="pl-PL" sz="1200" dirty="0" smtClean="0"/>
              <a:t> 1998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900113" y="1773238"/>
            <a:ext cx="7920037" cy="4176712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pl-PL" b="1" dirty="0" smtClean="0"/>
              <a:t>Zestaw cech i umiejętności </a:t>
            </a:r>
            <a:r>
              <a:rPr lang="pl-PL" dirty="0" smtClean="0"/>
              <a:t>dających zdolność do otrzymania i utrzymania satysfakcjonującej pracy</a:t>
            </a:r>
            <a:br>
              <a:rPr lang="pl-PL" dirty="0" smtClean="0"/>
            </a:br>
            <a:endParaRPr lang="pl-PL" dirty="0" smtClean="0"/>
          </a:p>
          <a:p>
            <a:pPr>
              <a:buFont typeface="Times New Roman" pitchFamily="18" charset="0"/>
              <a:buNone/>
            </a:pPr>
            <a:r>
              <a:rPr lang="pl-PL" b="1" dirty="0" smtClean="0"/>
              <a:t>Zdolność</a:t>
            </a:r>
            <a:r>
              <a:rPr lang="pl-PL" dirty="0" smtClean="0"/>
              <a:t> do samodzielnego poruszania się </a:t>
            </a:r>
            <a:br>
              <a:rPr lang="pl-PL" dirty="0" smtClean="0"/>
            </a:br>
            <a:r>
              <a:rPr lang="pl-PL" dirty="0" smtClean="0"/>
              <a:t>po </a:t>
            </a:r>
            <a:r>
              <a:rPr lang="pl-PL" b="1" dirty="0" smtClean="0">
                <a:solidFill>
                  <a:srgbClr val="C00000"/>
                </a:solidFill>
              </a:rPr>
              <a:t>rynku pracy</a:t>
            </a:r>
            <a:r>
              <a:rPr lang="pl-PL" dirty="0" smtClean="0"/>
              <a:t>, tak by właściwie wykorzystać swój potencjał i uzyskać trwałe zatrudnienie</a:t>
            </a:r>
          </a:p>
          <a:p>
            <a:pPr>
              <a:buFont typeface="Times New Roman" pitchFamily="18" charset="0"/>
              <a:buNone/>
            </a:pPr>
            <a:endParaRPr lang="pl-PL" dirty="0" smtClean="0"/>
          </a:p>
          <a:p>
            <a:pPr algn="ctr">
              <a:buFont typeface="Times New Roman" pitchFamily="18" charset="0"/>
              <a:buNone/>
            </a:pPr>
            <a:r>
              <a:rPr lang="pl-PL" b="1" dirty="0" smtClean="0"/>
              <a:t>POTENCJAŁ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84213" y="4076700"/>
            <a:ext cx="7772400" cy="1362075"/>
          </a:xfrm>
        </p:spPr>
        <p:txBody>
          <a:bodyPr/>
          <a:lstStyle/>
          <a:p>
            <a:r>
              <a:rPr lang="pl-PL" sz="3600" cap="none" smtClean="0"/>
              <a:t>JAKI RYNEK –</a:t>
            </a:r>
            <a:br>
              <a:rPr lang="pl-PL" sz="3600" cap="none" smtClean="0"/>
            </a:br>
            <a:r>
              <a:rPr lang="pl-PL" sz="3600" cap="none" smtClean="0"/>
              <a:t>LICZBY</a:t>
            </a:r>
          </a:p>
        </p:txBody>
      </p:sp>
      <p:sp>
        <p:nvSpPr>
          <p:cNvPr id="16387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6388" name="Obraz 3" descr="imagesCADI9GN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33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4" name="Symbol zastępczy zawartości 3" descr="monitoring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75" y="2500313"/>
            <a:ext cx="5362575" cy="2582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692696"/>
            <a:ext cx="7556500" cy="82971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l-PL" sz="3600" b="1" dirty="0" err="1" smtClean="0">
                <a:solidFill>
                  <a:schemeClr val="accent1">
                    <a:lumMod val="50000"/>
                  </a:schemeClr>
                </a:solidFill>
              </a:rPr>
              <a:t>Manpower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Barometr Perspektyw Zatrudnienia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7411" name="Symbol zastępczy zawartości 3" descr="okladka_Q22012_P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092950" y="908050"/>
            <a:ext cx="1949450" cy="2740025"/>
          </a:xfr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71600" y="2348880"/>
          <a:ext cx="6119812" cy="4274186"/>
        </p:xfrm>
        <a:graphic>
          <a:graphicData uri="http://schemas.openxmlformats.org/drawingml/2006/table">
            <a:tbl>
              <a:tblPr/>
              <a:tblGrid>
                <a:gridCol w="2039937"/>
                <a:gridCol w="4079875"/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                  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Polska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Wzrost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16% badanych firm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Zmniejszenie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10% badanych firm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Bez zmian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69% badanych firm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42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Max wzrost region: południowy zachód 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98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Sektory in plus: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budownictwo 18%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restauracja/hotele 15%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transport logistyka 11%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46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Sektory in minus: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rolnictwo/leśnictwo; rybołówstwo, energetyka/gazownictwo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2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Świat: Indie, Brazylia, Tajwan, Peru – wzrost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Grecja, Hiszpania, Czechy, Węgry - spadek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36" name="Obraz 4" descr="polsk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2348880"/>
            <a:ext cx="5572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Monster </a:t>
            </a:r>
            <a:r>
              <a:rPr lang="pl-PL" sz="3600" b="1" dirty="0" err="1" smtClean="0">
                <a:solidFill>
                  <a:schemeClr val="accent1">
                    <a:lumMod val="50000"/>
                  </a:schemeClr>
                </a:solidFill>
              </a:rPr>
              <a:t>Employment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600" b="1" dirty="0" err="1" smtClean="0">
                <a:solidFill>
                  <a:schemeClr val="accent1">
                    <a:lumMod val="50000"/>
                  </a:schemeClr>
                </a:solidFill>
              </a:rPr>
              <a:t>Index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 Europa, </a:t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luty 2012</a:t>
            </a:r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16013" y="1916113"/>
          <a:ext cx="7138987" cy="3942402"/>
        </p:xfrm>
        <a:graphic>
          <a:graphicData uri="http://schemas.openxmlformats.org/drawingml/2006/table">
            <a:tbl>
              <a:tblPr/>
              <a:tblGrid>
                <a:gridCol w="4176712"/>
                <a:gridCol w="29622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Wzrost rok do roku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Inż. środowiska, architektura, budownictwo, urbanistyka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Inżynieria, telekomunikacja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Transport, logistyka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Informatyka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Księgowość, audyt, podatki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Marketing, PR, 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Spadek rok do roku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Sektor publiczny, obronność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Zarządzanie, konsulting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Prawo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WenQuanYi Micro Hei" charset="0"/>
                          <a:cs typeface="WenQuanYi Micro Hei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1847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341438"/>
            <a:ext cx="1171575" cy="87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Foto 1496.jpg"/>
          <p:cNvPicPr>
            <a:picLocks noChangeAspect="1"/>
          </p:cNvPicPr>
          <p:nvPr/>
        </p:nvPicPr>
        <p:blipFill>
          <a:blip r:embed="rId3" cstate="email"/>
          <a:srcRect l="27344" r="28125" b="38281"/>
          <a:stretch>
            <a:fillRect/>
          </a:stretch>
        </p:blipFill>
        <p:spPr>
          <a:xfrm>
            <a:off x="3714744" y="285728"/>
            <a:ext cx="4071966" cy="37623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50px-Cooking_witches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95536" y="2132856"/>
            <a:ext cx="2381250" cy="3762375"/>
          </a:xfrm>
        </p:spPr>
      </p:pic>
      <p:pic>
        <p:nvPicPr>
          <p:cNvPr id="6" name="Obraz 5" descr="Esc_468920_!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260648"/>
            <a:ext cx="6000793" cy="40005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214678" y="4572008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Prognozowanie jest trudne – szczególnie  jeżeli chodzi o przyszłość. </a:t>
            </a:r>
          </a:p>
          <a:p>
            <a:endParaRPr lang="pl-PL" dirty="0" smtClean="0"/>
          </a:p>
          <a:p>
            <a:pPr algn="r"/>
            <a:r>
              <a:rPr lang="pl-PL" dirty="0" smtClean="0"/>
              <a:t>Niels Bohr</a:t>
            </a:r>
          </a:p>
          <a:p>
            <a:pPr algn="r"/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F:\Nepal_UAE_raw.small\IMG_88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260648"/>
            <a:ext cx="6048672" cy="40324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260648"/>
            <a:ext cx="615668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4357686" y="5929330"/>
            <a:ext cx="464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Przyszłość ma jedną wadę - nic o niej nie wiemy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Badania Urzędów Pracy </a:t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Obserwatoria Rynku Pracy</a:t>
            </a:r>
          </a:p>
        </p:txBody>
      </p:sp>
      <p:pic>
        <p:nvPicPr>
          <p:cNvPr id="21508" name="Obraz 5" descr="obserwatorium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780928"/>
            <a:ext cx="778668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pole tekstowe 6"/>
          <p:cNvSpPr txBox="1">
            <a:spLocks noChangeArrowheads="1"/>
          </p:cNvSpPr>
          <p:nvPr/>
        </p:nvSpPr>
        <p:spPr bwMode="auto">
          <a:xfrm>
            <a:off x="1619672" y="4869160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Barometr zawodów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684213" y="4076700"/>
            <a:ext cx="7772400" cy="1362075"/>
          </a:xfrm>
        </p:spPr>
        <p:txBody>
          <a:bodyPr/>
          <a:lstStyle/>
          <a:p>
            <a:r>
              <a:rPr lang="pl-PL" sz="2600" cap="none" dirty="0" smtClean="0"/>
              <a:t>JAKI RYNEK –</a:t>
            </a:r>
            <a:br>
              <a:rPr lang="pl-PL" sz="2600" cap="none" dirty="0" smtClean="0"/>
            </a:br>
            <a:r>
              <a:rPr lang="pl-PL" sz="2600" cap="none" dirty="0" smtClean="0"/>
              <a:t>TRENDY, CHARAKTERYSTYKA</a:t>
            </a:r>
          </a:p>
        </p:txBody>
      </p:sp>
      <p:sp>
        <p:nvSpPr>
          <p:cNvPr id="11267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268" name="Obraz 3" descr="imagesCADI9GN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33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rostokąt zaokrąglony 5"/>
          <p:cNvSpPr>
            <a:spLocks noChangeArrowheads="1"/>
          </p:cNvSpPr>
          <p:nvPr/>
        </p:nvSpPr>
        <p:spPr bwMode="auto">
          <a:xfrm>
            <a:off x="1476375" y="1844675"/>
            <a:ext cx="7127875" cy="172878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1043609" y="1981200"/>
            <a:ext cx="7414592" cy="4419600"/>
          </a:xfrm>
        </p:spPr>
        <p:txBody>
          <a:bodyPr/>
          <a:lstStyle/>
          <a:p>
            <a:pPr marL="450850" indent="0" algn="ctr">
              <a:buFont typeface="Wingdings" pitchFamily="2" charset="2"/>
              <a:buNone/>
            </a:pPr>
            <a:r>
              <a:rPr lang="pl-PL" sz="2400" dirty="0" smtClean="0"/>
              <a:t>Wzrost ilości zawodów w obszarach wymagających wiedzy i umiejętności </a:t>
            </a:r>
            <a:br>
              <a:rPr lang="pl-PL" sz="2400" dirty="0" smtClean="0"/>
            </a:br>
            <a:r>
              <a:rPr lang="pl-PL" sz="2400" dirty="0" smtClean="0"/>
              <a:t>(</a:t>
            </a:r>
            <a:r>
              <a:rPr lang="pl-PL" sz="2400" dirty="0" smtClean="0">
                <a:solidFill>
                  <a:srgbClr val="FF0000"/>
                </a:solidFill>
              </a:rPr>
              <a:t>8,5 mln miejsc pracy</a:t>
            </a:r>
            <a:r>
              <a:rPr lang="pl-PL" sz="2400" dirty="0" smtClean="0"/>
              <a:t>), udział zwiększy się z 29% </a:t>
            </a:r>
            <a:br>
              <a:rPr lang="pl-PL" sz="2400" dirty="0" smtClean="0"/>
            </a:br>
            <a:r>
              <a:rPr lang="pl-PL" sz="2400" dirty="0" smtClean="0"/>
              <a:t>w 2010 do 35% w 2020</a:t>
            </a:r>
          </a:p>
          <a:p>
            <a:pPr marL="0" indent="0">
              <a:buFont typeface="Times New Roman" pitchFamily="18" charset="0"/>
              <a:buNone/>
            </a:pPr>
            <a:endParaRPr lang="pl-PL" sz="2000" dirty="0" smtClean="0"/>
          </a:p>
          <a:p>
            <a:pPr marL="0" indent="0">
              <a:buFont typeface="Times New Roman" pitchFamily="18" charset="0"/>
              <a:buNone/>
            </a:pPr>
            <a:r>
              <a:rPr lang="pl-PL" sz="2000" dirty="0" smtClean="0"/>
              <a:t>Potrzeba osób </a:t>
            </a:r>
            <a:r>
              <a:rPr lang="pl-PL" sz="2000" b="1" dirty="0" smtClean="0"/>
              <a:t>mobilnych</a:t>
            </a:r>
            <a:r>
              <a:rPr lang="pl-PL" sz="2000" dirty="0" smtClean="0"/>
              <a:t> zawodowo, przygotowanych do dalszego kształcenia</a:t>
            </a:r>
          </a:p>
          <a:p>
            <a:pPr marL="0" indent="0">
              <a:buFont typeface="Times New Roman" pitchFamily="18" charset="0"/>
              <a:buNone/>
            </a:pPr>
            <a:r>
              <a:rPr lang="pl-PL" sz="2000" dirty="0" smtClean="0"/>
              <a:t>Potrzeba rzetelnej </a:t>
            </a:r>
            <a:r>
              <a:rPr lang="pl-PL" sz="2000" dirty="0" err="1" smtClean="0"/>
              <a:t>informacji</a:t>
            </a:r>
            <a:r>
              <a:rPr lang="pl-PL" sz="2000" dirty="0" smtClean="0"/>
              <a:t> o rynku pracy</a:t>
            </a:r>
          </a:p>
          <a:p>
            <a:pPr marL="0" indent="0">
              <a:buFont typeface="Times New Roman" pitchFamily="18" charset="0"/>
              <a:buNone/>
            </a:pPr>
            <a:r>
              <a:rPr lang="pl-PL" sz="2000" dirty="0" smtClean="0"/>
              <a:t>Potrzeba nielinearnego podejścia do nauki i pracy</a:t>
            </a:r>
          </a:p>
          <a:p>
            <a:pPr marL="0" indent="0">
              <a:buFont typeface="Times New Roman" pitchFamily="18" charset="0"/>
              <a:buNone/>
            </a:pPr>
            <a:r>
              <a:rPr lang="pl-PL" sz="2000" dirty="0" smtClean="0"/>
              <a:t>Potrzeba </a:t>
            </a:r>
            <a:r>
              <a:rPr lang="pl-PL" sz="2000" b="1" dirty="0" smtClean="0"/>
              <a:t>efektywnego doradztwa </a:t>
            </a:r>
            <a:r>
              <a:rPr lang="pl-PL" sz="2000" dirty="0" smtClean="0"/>
              <a:t>i uznawania kształcenia nieformalnego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1763713" y="5949950"/>
            <a:ext cx="6875462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l-PL" sz="1400" dirty="0">
                <a:latin typeface="+mn-lt"/>
                <a:ea typeface="+mn-ea"/>
                <a:cs typeface="+mn-cs"/>
              </a:rPr>
              <a:t>CEDEFOP </a:t>
            </a:r>
            <a:r>
              <a:rPr lang="pl-PL" sz="1400" dirty="0" err="1">
                <a:latin typeface="+mn-lt"/>
                <a:ea typeface="+mn-ea"/>
                <a:cs typeface="+mn-cs"/>
              </a:rPr>
              <a:t>Skills</a:t>
            </a:r>
            <a:r>
              <a:rPr lang="pl-PL" sz="1400" dirty="0">
                <a:latin typeface="+mn-lt"/>
                <a:ea typeface="+mn-ea"/>
                <a:cs typeface="+mn-cs"/>
              </a:rPr>
              <a:t> </a:t>
            </a:r>
            <a:r>
              <a:rPr lang="pl-PL" sz="1400" dirty="0" err="1">
                <a:latin typeface="+mn-lt"/>
                <a:ea typeface="+mn-ea"/>
                <a:cs typeface="+mn-cs"/>
              </a:rPr>
              <a:t>supply</a:t>
            </a:r>
            <a:r>
              <a:rPr lang="pl-PL" sz="1400" dirty="0">
                <a:latin typeface="+mn-lt"/>
                <a:ea typeface="+mn-ea"/>
                <a:cs typeface="+mn-cs"/>
              </a:rPr>
              <a:t> and </a:t>
            </a:r>
            <a:r>
              <a:rPr lang="pl-PL" sz="1400" dirty="0" err="1">
                <a:latin typeface="+mn-lt"/>
                <a:ea typeface="+mn-ea"/>
                <a:cs typeface="+mn-cs"/>
              </a:rPr>
              <a:t>demand</a:t>
            </a:r>
            <a:r>
              <a:rPr lang="pl-PL" sz="1400" dirty="0">
                <a:latin typeface="+mn-lt"/>
                <a:ea typeface="+mn-ea"/>
                <a:cs typeface="+mn-cs"/>
              </a:rPr>
              <a:t> </a:t>
            </a:r>
            <a:r>
              <a:rPr lang="pl-PL" sz="1400" dirty="0" err="1">
                <a:latin typeface="+mn-lt"/>
                <a:ea typeface="+mn-ea"/>
                <a:cs typeface="+mn-cs"/>
              </a:rPr>
              <a:t>in</a:t>
            </a:r>
            <a:r>
              <a:rPr lang="pl-PL" sz="1400" dirty="0">
                <a:latin typeface="+mn-lt"/>
                <a:ea typeface="+mn-ea"/>
                <a:cs typeface="+mn-cs"/>
              </a:rPr>
              <a:t> Europe medium term </a:t>
            </a:r>
            <a:r>
              <a:rPr lang="pl-PL" sz="1400" dirty="0" err="1">
                <a:latin typeface="+mn-lt"/>
                <a:ea typeface="+mn-ea"/>
                <a:cs typeface="+mn-cs"/>
              </a:rPr>
              <a:t>forecast</a:t>
            </a:r>
            <a:r>
              <a:rPr lang="pl-PL" sz="1400" dirty="0">
                <a:latin typeface="+mn-lt"/>
                <a:ea typeface="+mn-ea"/>
                <a:cs typeface="+mn-cs"/>
              </a:rPr>
              <a:t> to 2020</a:t>
            </a:r>
          </a:p>
        </p:txBody>
      </p:sp>
      <p:sp>
        <p:nvSpPr>
          <p:cNvPr id="28677" name="Tytuł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354887" cy="796925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Rynek pracy - prognozy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Nowy rynek pracy</a:t>
            </a:r>
          </a:p>
        </p:txBody>
      </p:sp>
      <p:sp>
        <p:nvSpPr>
          <p:cNvPr id="13315" name="Symbol zastępczy tekstu 4"/>
          <p:cNvSpPr>
            <a:spLocks noGrp="1"/>
          </p:cNvSpPr>
          <p:nvPr>
            <p:ph type="body" idx="1"/>
          </p:nvPr>
        </p:nvSpPr>
        <p:spPr>
          <a:xfrm>
            <a:off x="468313" y="2349500"/>
            <a:ext cx="4040187" cy="639763"/>
          </a:xfrm>
        </p:spPr>
        <p:txBody>
          <a:bodyPr/>
          <a:lstStyle/>
          <a:p>
            <a:r>
              <a:rPr lang="pl-PL" smtClean="0"/>
              <a:t>Rewolucja przemysłowa </a:t>
            </a:r>
          </a:p>
          <a:p>
            <a:endParaRPr lang="pl-PL" smtClean="0"/>
          </a:p>
        </p:txBody>
      </p:sp>
      <p:sp>
        <p:nvSpPr>
          <p:cNvPr id="13316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7200" y="3284538"/>
            <a:ext cx="4040188" cy="2841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l-PL" dirty="0" smtClean="0"/>
              <a:t>ekonomia skali, powtarzalność</a:t>
            </a:r>
          </a:p>
          <a:p>
            <a:pPr marL="0" indent="0">
              <a:buFont typeface="Wingdings" pitchFamily="2" charset="2"/>
              <a:buNone/>
            </a:pPr>
            <a:r>
              <a:rPr lang="pl-PL" dirty="0" smtClean="0"/>
              <a:t>stopa zwrotu </a:t>
            </a:r>
            <a:br>
              <a:rPr lang="pl-PL" dirty="0" smtClean="0"/>
            </a:br>
            <a:r>
              <a:rPr lang="pl-PL" dirty="0" smtClean="0"/>
              <a:t>z zaangażowanego kapitału</a:t>
            </a:r>
          </a:p>
          <a:p>
            <a:pPr marL="0" indent="0">
              <a:buFont typeface="Wingdings" pitchFamily="2" charset="2"/>
              <a:buNone/>
            </a:pPr>
            <a:endParaRPr lang="pl-PL" dirty="0" smtClean="0"/>
          </a:p>
          <a:p>
            <a:pPr marL="0" indent="0">
              <a:buFont typeface="Wingdings" pitchFamily="2" charset="2"/>
              <a:buNone/>
            </a:pPr>
            <a:endParaRPr lang="pl-PL" dirty="0" smtClean="0"/>
          </a:p>
          <a:p>
            <a:pPr marL="0" indent="0">
              <a:buFont typeface="Times New Roman" pitchFamily="18" charset="0"/>
              <a:buNone/>
            </a:pPr>
            <a:endParaRPr lang="pl-PL" dirty="0" smtClean="0"/>
          </a:p>
          <a:p>
            <a:pPr marL="0" indent="0">
              <a:buFont typeface="Times New Roman" pitchFamily="18" charset="0"/>
              <a:buNone/>
            </a:pPr>
            <a:endParaRPr lang="pl-PL" dirty="0" smtClean="0"/>
          </a:p>
          <a:p>
            <a:pPr marL="0" indent="0">
              <a:buFont typeface="Times New Roman" pitchFamily="18" charset="0"/>
              <a:buNone/>
            </a:pPr>
            <a:endParaRPr lang="pl-PL" dirty="0" smtClean="0"/>
          </a:p>
        </p:txBody>
      </p:sp>
      <p:sp>
        <p:nvSpPr>
          <p:cNvPr id="13317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43438" y="2349500"/>
            <a:ext cx="4041775" cy="639763"/>
          </a:xfrm>
        </p:spPr>
        <p:txBody>
          <a:bodyPr/>
          <a:lstStyle/>
          <a:p>
            <a:r>
              <a:rPr lang="pl-PL" smtClean="0"/>
              <a:t>Rewolucja informacyjna</a:t>
            </a:r>
          </a:p>
          <a:p>
            <a:endParaRPr lang="pl-PL" smtClean="0"/>
          </a:p>
        </p:txBody>
      </p:sp>
      <p:sp>
        <p:nvSpPr>
          <p:cNvPr id="13318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5025" y="3357563"/>
            <a:ext cx="4175125" cy="2768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pl-PL" dirty="0" smtClean="0"/>
              <a:t>nowe podejście do roli pracowników w organizacji</a:t>
            </a:r>
          </a:p>
          <a:p>
            <a:pPr marL="0" indent="0">
              <a:buFont typeface="Wingdings" pitchFamily="2" charset="2"/>
              <a:buNone/>
            </a:pPr>
            <a:r>
              <a:rPr lang="pl-PL" b="1" dirty="0" smtClean="0">
                <a:solidFill>
                  <a:srgbClr val="C00000"/>
                </a:solidFill>
              </a:rPr>
              <a:t>aktywa intelektualne </a:t>
            </a:r>
            <a:r>
              <a:rPr lang="pl-PL" dirty="0" smtClean="0"/>
              <a:t>(innowacja, technologie)</a:t>
            </a:r>
          </a:p>
          <a:p>
            <a:pPr marL="0" indent="0">
              <a:buFont typeface="Times New Roman" pitchFamily="18" charset="0"/>
              <a:buNone/>
            </a:pPr>
            <a:endParaRPr lang="pl-PL" dirty="0" smtClean="0"/>
          </a:p>
        </p:txBody>
      </p:sp>
      <p:sp>
        <p:nvSpPr>
          <p:cNvPr id="13319" name="pole tekstowe 9"/>
          <p:cNvSpPr txBox="1">
            <a:spLocks noChangeArrowheads="1"/>
          </p:cNvSpPr>
          <p:nvPr/>
        </p:nvSpPr>
        <p:spPr bwMode="auto">
          <a:xfrm>
            <a:off x="4644008" y="5373689"/>
            <a:ext cx="3815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</a:rPr>
              <a:t>Pracownicy </a:t>
            </a:r>
            <a:r>
              <a:rPr lang="pl-PL" b="1" dirty="0">
                <a:solidFill>
                  <a:srgbClr val="000000"/>
                </a:solidFill>
              </a:rPr>
              <a:t>tworzą wartość poprzez wiedzę i poprzez </a:t>
            </a:r>
            <a:r>
              <a:rPr lang="pl-PL" b="1" dirty="0">
                <a:solidFill>
                  <a:srgbClr val="C00000"/>
                </a:solidFill>
              </a:rPr>
              <a:t>informacje</a:t>
            </a:r>
            <a:r>
              <a:rPr lang="pl-PL" b="1" dirty="0">
                <a:solidFill>
                  <a:srgbClr val="000000"/>
                </a:solidFill>
              </a:rPr>
              <a:t> jakie dostarczają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235825" cy="927100"/>
          </a:xfrm>
          <a:noFill/>
        </p:spPr>
        <p:txBody>
          <a:bodyPr/>
          <a:lstStyle/>
          <a:p>
            <a:pPr algn="l"/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Współczesny rynek pracy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916113"/>
            <a:ext cx="7633667" cy="3281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pl-PL" sz="2400" dirty="0" smtClean="0"/>
              <a:t>wzrost znaczenia wiedzy i kwalifikacji,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/>
              <a:t>innowacyjność, nowe technologie,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/>
              <a:t>globalizacja działalności gospodarczej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/>
              <a:t>wzrost aspiracji społeczeństwa (pracowników, klientów, kontrahentów)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/>
              <a:t>rozwój sektora usług, 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/>
              <a:t>zmiany demograficzne i zmiany </a:t>
            </a:r>
            <a:br>
              <a:rPr lang="pl-PL" sz="2400" dirty="0" smtClean="0"/>
            </a:br>
            <a:r>
              <a:rPr lang="pl-PL" sz="2400" dirty="0" smtClean="0"/>
              <a:t>w strukturze społecznej</a:t>
            </a:r>
          </a:p>
          <a:p>
            <a:pPr>
              <a:lnSpc>
                <a:spcPct val="90000"/>
              </a:lnSpc>
              <a:defRPr/>
            </a:pPr>
            <a:r>
              <a:rPr lang="pl-PL" sz="2400" dirty="0" smtClean="0"/>
              <a:t>funkcjonowanie w warunkach zmian.</a:t>
            </a:r>
          </a:p>
          <a:p>
            <a:pPr>
              <a:lnSpc>
                <a:spcPct val="90000"/>
              </a:lnSpc>
              <a:defRPr/>
            </a:pPr>
            <a:endParaRPr lang="pl-PL" sz="2000" b="1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pl-P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5134" y="332656"/>
            <a:ext cx="40211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Globalizacja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l-PL" dirty="0" smtClean="0"/>
          </a:p>
        </p:txBody>
      </p:sp>
      <p:pic>
        <p:nvPicPr>
          <p:cNvPr id="23245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9485" y="332655"/>
            <a:ext cx="4594515" cy="65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scrumoftheearth.com/rugby_news/content/binary/Ritchie_McCaw_Ha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1063" y="2214562"/>
            <a:ext cx="69929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http://wwwdelivery.superstock.com/WI/223/1487/PreviewComp/SuperStock_1487R-582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4318" y="2204864"/>
            <a:ext cx="698968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multicultural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42691" y="332656"/>
            <a:ext cx="470130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7235825" cy="9271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Globalizacja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 smtClean="0">
              <a:effectLst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916112"/>
            <a:ext cx="7704855" cy="35291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endParaRPr lang="pl-PL" sz="24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pl-PL" sz="2800" dirty="0" smtClean="0"/>
              <a:t>Zdolności adaptacyjne </a:t>
            </a:r>
          </a:p>
          <a:p>
            <a:pPr>
              <a:lnSpc>
                <a:spcPct val="90000"/>
              </a:lnSpc>
              <a:defRPr/>
            </a:pPr>
            <a:r>
              <a:rPr lang="pl-PL" sz="2800" dirty="0" smtClean="0"/>
              <a:t>Nauka języka obcego</a:t>
            </a:r>
          </a:p>
          <a:p>
            <a:pPr>
              <a:lnSpc>
                <a:spcPct val="90000"/>
              </a:lnSpc>
              <a:defRPr/>
            </a:pPr>
            <a:r>
              <a:rPr lang="pl-PL" sz="2800" dirty="0" smtClean="0"/>
              <a:t>Nauka obcej kultury</a:t>
            </a:r>
          </a:p>
          <a:p>
            <a:pPr>
              <a:lnSpc>
                <a:spcPct val="90000"/>
              </a:lnSpc>
              <a:defRPr/>
            </a:pPr>
            <a:endParaRPr lang="pl-PL" sz="2800" dirty="0" smtClean="0"/>
          </a:p>
          <a:p>
            <a:pPr>
              <a:lnSpc>
                <a:spcPct val="90000"/>
              </a:lnSpc>
              <a:defRPr/>
            </a:pPr>
            <a:endParaRPr lang="pl-PL" sz="2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pl-PL" sz="2800" dirty="0" smtClean="0"/>
              <a:t>Konkurencyjność</a:t>
            </a:r>
          </a:p>
          <a:p>
            <a:pPr>
              <a:lnSpc>
                <a:spcPct val="90000"/>
              </a:lnSpc>
              <a:buNone/>
              <a:defRPr/>
            </a:pPr>
            <a:endParaRPr lang="pl-PL" sz="2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pl-PL" sz="2800" dirty="0" smtClean="0"/>
              <a:t>Kraje BRIC + kraje arabskie</a:t>
            </a:r>
            <a:br>
              <a:rPr lang="pl-PL" sz="2800" dirty="0" smtClean="0"/>
            </a:br>
            <a:r>
              <a:rPr lang="pl-PL" sz="2800" dirty="0" smtClean="0"/>
              <a:t>Singapur, Malezja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pl-PL" sz="2000" b="1" dirty="0" smtClean="0"/>
          </a:p>
        </p:txBody>
      </p:sp>
      <p:grpSp>
        <p:nvGrpSpPr>
          <p:cNvPr id="8" name="Grupa 7"/>
          <p:cNvGrpSpPr/>
          <p:nvPr/>
        </p:nvGrpSpPr>
        <p:grpSpPr>
          <a:xfrm>
            <a:off x="5292080" y="1268760"/>
            <a:ext cx="3662028" cy="4190578"/>
            <a:chOff x="5292080" y="1268760"/>
            <a:chExt cx="3662028" cy="4190578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56176" y="1268760"/>
              <a:ext cx="261937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92080" y="2348880"/>
              <a:ext cx="261937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72200" y="3645024"/>
              <a:ext cx="2581908" cy="18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0"/>
            <a:ext cx="1071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Jakie kompetencje</a:t>
            </a:r>
            <a:endParaRPr lang="pl-PL" dirty="0"/>
          </a:p>
        </p:txBody>
      </p:sp>
      <p:sp>
        <p:nvSpPr>
          <p:cNvPr id="24579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4580" name="Obraz 3" descr="imagesCADI9G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5492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3600" b="1" dirty="0" err="1" smtClean="0">
                <a:solidFill>
                  <a:schemeClr val="accent1">
                    <a:lumMod val="50000"/>
                  </a:schemeClr>
                </a:solidFill>
              </a:rPr>
              <a:t>Zatrudnialność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  - pożądane cechy</a:t>
            </a: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4258816" cy="37052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sz="2400" dirty="0" smtClean="0"/>
              <a:t>Motywacja</a:t>
            </a:r>
          </a:p>
          <a:p>
            <a:pPr>
              <a:defRPr/>
            </a:pPr>
            <a:r>
              <a:rPr lang="pl-PL" sz="2400" dirty="0" smtClean="0"/>
              <a:t>Pewność siebie</a:t>
            </a:r>
          </a:p>
          <a:p>
            <a:pPr>
              <a:defRPr/>
            </a:pPr>
            <a:r>
              <a:rPr lang="pl-PL" sz="2400" dirty="0" smtClean="0"/>
              <a:t>Zdolność do dostosowywania się do owych warunków</a:t>
            </a:r>
          </a:p>
          <a:p>
            <a:pPr>
              <a:defRPr/>
            </a:pPr>
            <a:r>
              <a:rPr lang="pl-PL" sz="2400" dirty="0" smtClean="0"/>
              <a:t>Elastyczność</a:t>
            </a:r>
          </a:p>
          <a:p>
            <a:pPr>
              <a:defRPr/>
            </a:pPr>
            <a:r>
              <a:rPr lang="pl-PL" sz="2400" dirty="0" smtClean="0"/>
              <a:t>Praca w zespole</a:t>
            </a:r>
          </a:p>
          <a:p>
            <a:pPr>
              <a:defRPr/>
            </a:pPr>
            <a:r>
              <a:rPr lang="pl-PL" sz="2400" dirty="0" smtClean="0"/>
              <a:t>Komunikatywność</a:t>
            </a:r>
          </a:p>
          <a:p>
            <a:pPr>
              <a:defRPr/>
            </a:pPr>
            <a:r>
              <a:rPr lang="pl-PL" sz="2400" dirty="0" smtClean="0"/>
              <a:t>Rozwiązywanie problemów</a:t>
            </a:r>
          </a:p>
          <a:p>
            <a:pPr>
              <a:defRPr/>
            </a:pPr>
            <a:r>
              <a:rPr lang="pl-PL" sz="2400" dirty="0" smtClean="0"/>
              <a:t>Podejmowanie decyzji</a:t>
            </a:r>
          </a:p>
          <a:p>
            <a:pPr>
              <a:defRPr/>
            </a:pPr>
            <a:r>
              <a:rPr lang="pl-PL" sz="2400" dirty="0" smtClean="0"/>
              <a:t>Zarządzanie zmianą</a:t>
            </a:r>
          </a:p>
          <a:p>
            <a:pPr>
              <a:defRPr/>
            </a:pPr>
            <a:r>
              <a:rPr lang="pl-PL" sz="2400" dirty="0" smtClean="0"/>
              <a:t>Ciekawość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44008" y="2420888"/>
            <a:ext cx="4320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   </a:t>
            </a:r>
            <a:r>
              <a:rPr lang="pl-PL" sz="2000" dirty="0" smtClean="0"/>
              <a:t>biznes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  klient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   jakość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r>
              <a:rPr lang="pl-PL" sz="2400" b="1" dirty="0" smtClean="0"/>
              <a:t>Wizja rozwoju – chęć uczenia się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91880" y="602128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Andrew Clarke Industry and </a:t>
            </a:r>
            <a:r>
              <a:rPr lang="pl-PL" dirty="0" err="1" smtClean="0"/>
              <a:t>Parliament</a:t>
            </a:r>
            <a:r>
              <a:rPr lang="pl-PL" dirty="0" smtClean="0"/>
              <a:t> </a:t>
            </a:r>
            <a:r>
              <a:rPr lang="pl-PL" dirty="0" err="1" smtClean="0"/>
              <a:t>Trust’s</a:t>
            </a:r>
            <a:r>
              <a:rPr lang="pl-PL" dirty="0" smtClean="0"/>
              <a:t> </a:t>
            </a:r>
            <a:r>
              <a:rPr lang="pl-PL" dirty="0" err="1" smtClean="0"/>
              <a:t>Study</a:t>
            </a:r>
            <a:r>
              <a:rPr lang="pl-PL" dirty="0" smtClean="0"/>
              <a:t> Group on </a:t>
            </a:r>
            <a:r>
              <a:rPr lang="pl-PL" dirty="0" err="1" smtClean="0"/>
              <a:t>employability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428736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Koncepcja uczenia się rodem z Timbuktu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E:\Afryka\2011.Timbuktu.1200_1\Afr_11_113924_6_p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8"/>
            <a:ext cx="3286148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1403350" y="609600"/>
            <a:ext cx="705485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Czynniki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organiczające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bezrobocie</a:t>
            </a:r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>
          <a:xfrm>
            <a:off x="1571625" y="2143125"/>
            <a:ext cx="7086600" cy="3633788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Kontakty w środowisku profesjonalnym </a:t>
            </a:r>
            <a:r>
              <a:rPr lang="pl-PL" sz="1900" smtClean="0">
                <a:solidFill>
                  <a:srgbClr val="FF9900"/>
                </a:solidFill>
              </a:rPr>
              <a:t>(24,7%)</a:t>
            </a:r>
            <a:r>
              <a:rPr lang="en-US" sz="1900" smtClean="0"/>
              <a:t> </a:t>
            </a:r>
            <a:endParaRPr lang="pl-PL" sz="190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Kapitał intelektualny (16%)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Dobre wyniki w nauce (średnia powyżej 4 13%)</a:t>
            </a:r>
            <a:r>
              <a:rPr lang="en-US" sz="1900" smtClean="0"/>
              <a:t> </a:t>
            </a:r>
            <a:endParaRPr lang="pl-PL" sz="190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Kapitał kulturalny (13%)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900" smtClean="0"/>
              <a:t>Wyższe wykształcenie (11.3%)</a:t>
            </a:r>
            <a:endParaRPr lang="pl-PL" sz="190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Prawo jazdy (10,8%)</a:t>
            </a:r>
            <a:r>
              <a:rPr lang="en-US" sz="1900" smtClean="0"/>
              <a:t> </a:t>
            </a:r>
            <a:endParaRPr lang="pl-PL" sz="190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1900" smtClean="0"/>
              <a:t>Doświadczenie zawodowe (9,2%)</a:t>
            </a:r>
            <a:endParaRPr lang="pl-PL" sz="1900" smtClean="0"/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Kapitał społeczny i publiczny (8.8%)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Stan cywilny (żonaci, mężatki) 6,6%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l-PL" sz="1900" smtClean="0"/>
              <a:t>Uczelnie prywatne </a:t>
            </a:r>
            <a:r>
              <a:rPr lang="pl-PL" sz="1900" smtClean="0">
                <a:solidFill>
                  <a:srgbClr val="FF9900"/>
                </a:solidFill>
              </a:rPr>
              <a:t>(- 12%)</a:t>
            </a:r>
          </a:p>
          <a:p>
            <a:pPr algn="r">
              <a:lnSpc>
                <a:spcPct val="80000"/>
              </a:lnSpc>
              <a:buFont typeface="Monotype Sorts"/>
              <a:buNone/>
            </a:pPr>
            <a:r>
              <a:rPr lang="pl-PL" sz="1500" i="1" smtClean="0"/>
              <a:t>Dr Leszek Wincenciak, Uniwersytet Warszawski, </a:t>
            </a:r>
          </a:p>
          <a:p>
            <a:pPr algn="r">
              <a:lnSpc>
                <a:spcPct val="80000"/>
              </a:lnSpc>
              <a:buFont typeface="Monotype Sorts"/>
              <a:buNone/>
            </a:pPr>
            <a:r>
              <a:rPr lang="pl-PL" sz="1500" i="1" smtClean="0"/>
              <a:t>badanie na próbie 20 tys.  absolwentów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daty 3"/>
          <p:cNvSpPr>
            <a:spLocks noGrp="1"/>
          </p:cNvSpPr>
          <p:nvPr>
            <p:ph type="dt" sz="quarter" idx="4294967295"/>
          </p:nvPr>
        </p:nvSpPr>
        <p:spPr bwMode="auto">
          <a:xfrm>
            <a:off x="10215563" y="6858000"/>
            <a:ext cx="457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pl-PL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Kompetencje wg OECD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556500" cy="4176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dirty="0" smtClean="0"/>
              <a:t> 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2771775" y="2349500"/>
            <a:ext cx="2232025" cy="2087563"/>
          </a:xfrm>
          <a:prstGeom prst="ellips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643438" y="2205038"/>
            <a:ext cx="2232025" cy="2087562"/>
          </a:xfrm>
          <a:prstGeom prst="ellips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3779838" y="3644900"/>
            <a:ext cx="2232025" cy="2087563"/>
          </a:xfrm>
          <a:prstGeom prst="ellipse">
            <a:avLst/>
          </a:prstGeom>
          <a:noFill/>
          <a:ln w="57150" cap="sq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987675" y="3141663"/>
            <a:ext cx="136842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>
                <a:solidFill>
                  <a:srgbClr val="000000"/>
                </a:solidFill>
              </a:rPr>
              <a:t>Użycie narzędzi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5219700" y="2924175"/>
            <a:ext cx="1512888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6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Interakcja</a:t>
            </a:r>
            <a:r>
              <a:rPr lang="pl-PL" sz="1600" b="1" dirty="0">
                <a:latin typeface="+mn-lt"/>
                <a:ea typeface="+mn-ea"/>
                <a:cs typeface="+mn-cs"/>
              </a:rPr>
              <a:t> w grupie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4140200" y="4581525"/>
            <a:ext cx="17272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>
                <a:solidFill>
                  <a:srgbClr val="000000"/>
                </a:solidFill>
              </a:rPr>
              <a:t>Działanie samodzielne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Monika Domańska\Moje dokumenty\Moje obrazy\PNG2010\PNG11_14100_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2213" y="836712"/>
            <a:ext cx="79517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C:\Documents and Settings\Monika Domańska\Moje dokumenty\Moje obrazy\PNG2010\PNG09_24500_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49" y="692696"/>
            <a:ext cx="81008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C:\Documents and Settings\Monika Domańska\Moje dokumenty\Moje obrazy\PNG2010\PNG09_16100_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279" y="620688"/>
            <a:ext cx="810172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495704"/>
            <a:ext cx="4608512" cy="57274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7775575" y="5643563"/>
            <a:ext cx="1368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700">
                <a:solidFill>
                  <a:srgbClr val="000000"/>
                </a:solidFill>
              </a:rPr>
              <a:t>Foto P. Domanski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20713"/>
            <a:ext cx="7956550" cy="911225"/>
          </a:xfrm>
        </p:spPr>
        <p:txBody>
          <a:bodyPr>
            <a:normAutofit/>
          </a:bodyPr>
          <a:lstStyle/>
          <a:p>
            <a:pPr algn="l" eaLnBrk="1" hangingPunct="1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Czego brakuje absolwentom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133600"/>
            <a:ext cx="7200900" cy="4419600"/>
          </a:xfrm>
        </p:spPr>
        <p:txBody>
          <a:bodyPr/>
          <a:lstStyle/>
          <a:p>
            <a:pPr marL="533400" indent="-533400" eaLnBrk="1" hangingPunct="1">
              <a:buFontTx/>
              <a:buChar char="-"/>
            </a:pPr>
            <a:r>
              <a:rPr lang="pl-PL" smtClean="0"/>
              <a:t>Świadomość własnych ograniczeń</a:t>
            </a:r>
          </a:p>
          <a:p>
            <a:pPr marL="533400" indent="-533400" eaLnBrk="1" hangingPunct="1">
              <a:buFontTx/>
              <a:buChar char="-"/>
            </a:pPr>
            <a:r>
              <a:rPr lang="pl-PL" smtClean="0"/>
              <a:t>Dyscyplina, kindersztuba</a:t>
            </a:r>
          </a:p>
          <a:p>
            <a:pPr marL="533400" indent="-533400" eaLnBrk="1" hangingPunct="1">
              <a:buFontTx/>
              <a:buChar char="-"/>
            </a:pPr>
            <a:r>
              <a:rPr lang="pl-PL" smtClean="0"/>
              <a:t>Orientacja na jakość</a:t>
            </a:r>
          </a:p>
          <a:p>
            <a:pPr marL="533400" indent="-533400" eaLnBrk="1" hangingPunct="1">
              <a:buFontTx/>
              <a:buChar char="-"/>
            </a:pPr>
            <a:r>
              <a:rPr lang="pl-PL" smtClean="0"/>
              <a:t>Orientacja wielokulturowa, obycie międzynarodowe</a:t>
            </a:r>
            <a:r>
              <a:rPr lang="pl-PL" sz="2800" smtClean="0"/>
              <a:t/>
            </a:r>
            <a:br>
              <a:rPr lang="pl-PL" sz="2800" smtClean="0"/>
            </a:b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4724400"/>
            <a:ext cx="30622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/>
          <a:lstStyle/>
          <a:p>
            <a:r>
              <a:rPr lang="pl-PL" smtClean="0"/>
              <a:t> </a:t>
            </a:r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1428750" y="1428750"/>
            <a:ext cx="7416800" cy="4419600"/>
          </a:xfrm>
        </p:spPr>
        <p:txBody>
          <a:bodyPr/>
          <a:lstStyle/>
          <a:p>
            <a:pPr marL="1588" indent="15875">
              <a:buFont typeface="Wingdings" pitchFamily="2" charset="2"/>
              <a:buNone/>
            </a:pPr>
            <a:r>
              <a:rPr lang="pl-PL" sz="2100" i="1" dirty="0" smtClean="0"/>
              <a:t>„Słabo oceniane są umiejętności praktyczne </a:t>
            </a:r>
            <a:br>
              <a:rPr lang="pl-PL" sz="2100" i="1" dirty="0" smtClean="0"/>
            </a:br>
            <a:r>
              <a:rPr lang="pl-PL" sz="2100" i="1" dirty="0" smtClean="0"/>
              <a:t>w porównaniu z teoretycznymi oraz tzw. kwalifikacje miękkie, których nauczanie w polskich uczelniach wyższych jest śladowe. Najczęściej wskazywaną kompetencją deficytową jest łączenie teorii  z praktyką (45 wskazań na 100). Młodzi ludzie mają również problem z organizacją pracy (37), obsługą klienta i kontaktem z nim (34), rozwiązywaniem problemów (32) oraz – co stanowi spore zaskoczenie – znajomością języków obcych (30) oraz kreatywnością (23).”</a:t>
            </a:r>
          </a:p>
          <a:p>
            <a:pPr marL="1588" indent="15875" algn="r">
              <a:buFont typeface="Wingdings" pitchFamily="2" charset="2"/>
              <a:buNone/>
            </a:pPr>
            <a:r>
              <a:rPr lang="pl-PL" dirty="0" smtClean="0"/>
              <a:t>Badanie PKPP Lewiatan, 2011</a:t>
            </a:r>
            <a:endParaRPr lang="pl-PL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/>
          <a:lstStyle/>
          <a:p>
            <a:r>
              <a:rPr lang="pl-PL" smtClean="0"/>
              <a:t> 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>
          <a:xfrm>
            <a:off x="1331913" y="1989138"/>
            <a:ext cx="7597775" cy="3178175"/>
          </a:xfrm>
        </p:spPr>
        <p:txBody>
          <a:bodyPr/>
          <a:lstStyle/>
          <a:p>
            <a:pPr indent="14288">
              <a:lnSpc>
                <a:spcPct val="80000"/>
              </a:lnSpc>
              <a:buFont typeface="Monotype Sorts"/>
              <a:buNone/>
            </a:pPr>
            <a:r>
              <a:rPr lang="pl-PL" sz="2200" i="1" smtClean="0"/>
              <a:t>Merytorycznie nie mamy się czego wstydzić. (…) Jesteśmy w o tyle gorszej sytuacji, że nie mamy wypasionych laboratoriów i powszechnych praktyk w przemyśle, więc wiele rzeczy znamy tylko w teorii. Ale wiedzą teoretyczną </a:t>
            </a:r>
            <a:br>
              <a:rPr lang="pl-PL" sz="2200" i="1" smtClean="0"/>
            </a:br>
            <a:r>
              <a:rPr lang="pl-PL" sz="2200" i="1" smtClean="0"/>
              <a:t>i zrozumieniem zjawisk zachodnich inżynierów bijemy na głowę, tam ludzie są kształceni pod kątem praktyki - czyli jak skręcić rurę i jak operować zaworem. Co się dzieje w rurze - już niekoniecznie.  </a:t>
            </a:r>
          </a:p>
          <a:p>
            <a:pPr indent="14288" algn="r">
              <a:lnSpc>
                <a:spcPct val="80000"/>
              </a:lnSpc>
              <a:buFont typeface="Monotype Sorts"/>
              <a:buNone/>
            </a:pPr>
            <a:r>
              <a:rPr lang="pl-PL" sz="1700" i="1" smtClean="0"/>
              <a:t>(post w  dyskusji na forum internetowym)</a:t>
            </a:r>
          </a:p>
          <a:p>
            <a:pPr indent="14288">
              <a:lnSpc>
                <a:spcPct val="80000"/>
              </a:lnSpc>
              <a:buFont typeface="Times New Roman" pitchFamily="18" charset="0"/>
              <a:buNone/>
            </a:pPr>
            <a:endParaRPr lang="pl-PL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56500" cy="1189038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Perspektywy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900113" y="2852738"/>
            <a:ext cx="7556500" cy="1728787"/>
          </a:xfrm>
        </p:spPr>
        <p:txBody>
          <a:bodyPr>
            <a:normAutofit fontScale="77500" lnSpcReduction="20000"/>
          </a:bodyPr>
          <a:lstStyle/>
          <a:p>
            <a:pPr indent="14288">
              <a:buFont typeface="Times New Roman" pitchFamily="18" charset="0"/>
              <a:buNone/>
            </a:pPr>
            <a:r>
              <a:rPr lang="pl-PL" dirty="0" smtClean="0"/>
              <a:t>Będziecie się kształcić się do wykonywania zawodów, które jeszcze nie istnieją,  w których stosowane będą maszyny i narzędzia, które jeszcze nie zostały wynalezione i rozwiązywane będą problemy, z których istnienia jeszcze nie zdajemy sobie sprawy.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pPr algn="l">
              <a:defRPr/>
            </a:pP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Nowe zawody</a:t>
            </a:r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3042" y="1643050"/>
            <a:ext cx="7086600" cy="452225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pl-PL" sz="2400" dirty="0" smtClean="0"/>
              <a:t>			</a:t>
            </a:r>
          </a:p>
          <a:p>
            <a:pPr>
              <a:buFont typeface="Wingdings" pitchFamily="2" charset="2"/>
              <a:buNone/>
            </a:pPr>
            <a:r>
              <a:rPr lang="pl-PL" sz="3800" dirty="0" err="1" smtClean="0"/>
              <a:t>key</a:t>
            </a:r>
            <a:r>
              <a:rPr lang="pl-PL" sz="3800" dirty="0" smtClean="0"/>
              <a:t> </a:t>
            </a:r>
            <a:r>
              <a:rPr lang="pl-PL" sz="3800" dirty="0" err="1" smtClean="0"/>
              <a:t>account</a:t>
            </a:r>
            <a:r>
              <a:rPr lang="pl-PL" sz="3800" dirty="0" smtClean="0"/>
              <a:t> manager  </a:t>
            </a:r>
            <a:r>
              <a:rPr lang="pl-PL" sz="3800" dirty="0" err="1" smtClean="0"/>
              <a:t>wedding</a:t>
            </a:r>
            <a:r>
              <a:rPr lang="pl-PL" sz="3800" dirty="0" smtClean="0"/>
              <a:t> </a:t>
            </a:r>
            <a:r>
              <a:rPr lang="pl-PL" sz="3800" dirty="0" err="1" smtClean="0"/>
              <a:t>planner</a:t>
            </a:r>
            <a:r>
              <a:rPr lang="pl-PL" sz="38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pl-PL" sz="3800" dirty="0" err="1" smtClean="0"/>
              <a:t>mystery</a:t>
            </a:r>
            <a:r>
              <a:rPr lang="pl-PL" sz="3800" dirty="0" smtClean="0"/>
              <a:t> </a:t>
            </a:r>
            <a:r>
              <a:rPr lang="pl-PL" sz="3800" dirty="0" err="1" smtClean="0"/>
              <a:t>client</a:t>
            </a:r>
            <a:r>
              <a:rPr lang="pl-PL" sz="3800" dirty="0" smtClean="0"/>
              <a:t>	</a:t>
            </a:r>
            <a:r>
              <a:rPr lang="pl-PL" sz="3800" dirty="0" err="1" smtClean="0"/>
              <a:t>groomer</a:t>
            </a:r>
            <a:r>
              <a:rPr lang="pl-PL" sz="3800" dirty="0" smtClean="0"/>
              <a:t>      </a:t>
            </a:r>
            <a:r>
              <a:rPr lang="pl-PL" sz="3800" dirty="0" err="1" smtClean="0"/>
              <a:t>sommelier</a:t>
            </a:r>
            <a:endParaRPr lang="pl-PL" sz="3800" dirty="0" smtClean="0"/>
          </a:p>
          <a:p>
            <a:pPr>
              <a:buFont typeface="Wingdings" pitchFamily="2" charset="2"/>
              <a:buNone/>
            </a:pPr>
            <a:r>
              <a:rPr lang="pl-PL" sz="3800" dirty="0" err="1" smtClean="0"/>
              <a:t>marketer</a:t>
            </a:r>
            <a:r>
              <a:rPr lang="pl-PL" sz="3800" dirty="0" smtClean="0"/>
              <a:t>		media </a:t>
            </a:r>
            <a:r>
              <a:rPr lang="pl-PL" sz="3800" dirty="0" err="1" smtClean="0"/>
              <a:t>planner</a:t>
            </a:r>
            <a:endParaRPr lang="pl-PL" sz="3800" dirty="0" smtClean="0"/>
          </a:p>
          <a:p>
            <a:pPr>
              <a:buFont typeface="Wingdings" pitchFamily="2" charset="2"/>
              <a:buNone/>
            </a:pPr>
            <a:r>
              <a:rPr lang="pl-PL" sz="3800" dirty="0" smtClean="0"/>
              <a:t>webmaster </a:t>
            </a:r>
            <a:br>
              <a:rPr lang="pl-PL" sz="3800" dirty="0" smtClean="0"/>
            </a:br>
            <a:r>
              <a:rPr lang="pl-PL" sz="3800" dirty="0" smtClean="0"/>
              <a:t>redaktor strefy </a:t>
            </a:r>
            <a:r>
              <a:rPr lang="pl-PL" sz="3800" dirty="0" err="1" smtClean="0"/>
              <a:t>społecznościowej</a:t>
            </a:r>
            <a:r>
              <a:rPr lang="pl-PL" sz="3800" dirty="0" smtClean="0"/>
              <a:t>, </a:t>
            </a:r>
            <a:br>
              <a:rPr lang="pl-PL" sz="3800" dirty="0" smtClean="0"/>
            </a:br>
            <a:r>
              <a:rPr lang="pl-PL" sz="3800" dirty="0" smtClean="0"/>
              <a:t>inicjator procesów </a:t>
            </a:r>
            <a:r>
              <a:rPr lang="pl-PL" sz="3800" dirty="0" err="1" smtClean="0"/>
              <a:t>społecznościowych</a:t>
            </a:r>
            <a:endParaRPr lang="pl-PL" sz="3800" dirty="0" smtClean="0"/>
          </a:p>
          <a:p>
            <a:pPr>
              <a:buFont typeface="Wingdings" pitchFamily="2" charset="2"/>
              <a:buNone/>
            </a:pPr>
            <a:r>
              <a:rPr lang="pl-PL" sz="3800" dirty="0" smtClean="0"/>
              <a:t>     architekt informacji</a:t>
            </a:r>
          </a:p>
          <a:p>
            <a:pPr>
              <a:buFont typeface="Wingdings" pitchFamily="2" charset="2"/>
              <a:buNone/>
            </a:pPr>
            <a:r>
              <a:rPr lang="pl-PL" sz="3800" dirty="0" err="1" smtClean="0"/>
              <a:t>cloud</a:t>
            </a:r>
            <a:r>
              <a:rPr lang="pl-PL" sz="3800" dirty="0" smtClean="0"/>
              <a:t> administrator</a:t>
            </a:r>
          </a:p>
          <a:p>
            <a:pPr>
              <a:buFont typeface="Wingdings" pitchFamily="2" charset="2"/>
              <a:buNone/>
            </a:pPr>
            <a:endParaRPr lang="pl-PL" sz="3800" dirty="0" smtClean="0"/>
          </a:p>
          <a:p>
            <a:pPr>
              <a:buFont typeface="Wingdings" pitchFamily="2" charset="2"/>
              <a:buNone/>
            </a:pPr>
            <a:r>
              <a:rPr lang="pl-PL" sz="3800" dirty="0" smtClean="0"/>
              <a:t>Przemysł czasu wolnego</a:t>
            </a:r>
          </a:p>
          <a:p>
            <a:endParaRPr lang="pl-PL" sz="5900" dirty="0" smtClean="0"/>
          </a:p>
        </p:txBody>
      </p:sp>
      <p:pic>
        <p:nvPicPr>
          <p:cNvPr id="1027" name="Picture 3" descr="E:\Nepal_UAE_raw.small\IMG_66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268760"/>
            <a:ext cx="7072362" cy="471490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268760"/>
            <a:ext cx="70723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1268760"/>
            <a:ext cx="710478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7" y="1196752"/>
            <a:ext cx="7224803" cy="541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196752"/>
            <a:ext cx="7344816" cy="54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Dużo pracy po studiach…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… i dużo czasu wolnego</a:t>
            </a:r>
          </a:p>
          <a:p>
            <a:endParaRPr lang="pl-PL" dirty="0" smtClean="0"/>
          </a:p>
          <a:p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mdoman@agh.edu.pl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285728"/>
            <a:ext cx="6981825" cy="85725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Klasyczna koncepcja uczenia się</a:t>
            </a:r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1700212"/>
            <a:ext cx="7023129" cy="4952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bumy\Lato2009\Wyspy2009\Vanuatu\Foto 16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32656"/>
            <a:ext cx="82057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pole tekstowe 7"/>
          <p:cNvSpPr txBox="1">
            <a:spLocks noChangeArrowheads="1"/>
          </p:cNvSpPr>
          <p:nvPr/>
        </p:nvSpPr>
        <p:spPr bwMode="auto">
          <a:xfrm rot="-5400000">
            <a:off x="3148" y="5640398"/>
            <a:ext cx="13668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900" dirty="0" err="1"/>
              <a:t>foto:ptdomanski</a:t>
            </a:r>
            <a:endParaRPr lang="pl-PL" sz="900" dirty="0"/>
          </a:p>
        </p:txBody>
      </p:sp>
      <p:pic>
        <p:nvPicPr>
          <p:cNvPr id="8" name="Picture 3" descr="D:\Sepik\Foto\Sepik_PNG\PNG09_06600_C_!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7" y="404664"/>
            <a:ext cx="83169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fvhs.wcpss.net/images/graduat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0575" y="332656"/>
            <a:ext cx="83534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Nowe podejście do uczenia się</a:t>
            </a:r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6732240" y="1556792"/>
            <a:ext cx="2241550" cy="4094162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>
              <a:buFont typeface="Wingdings" pitchFamily="2" charset="2"/>
              <a:buNone/>
            </a:pPr>
            <a:endParaRPr lang="pl-PL" dirty="0" smtClean="0"/>
          </a:p>
          <a:p>
            <a:pPr>
              <a:buFont typeface="Wingdings" pitchFamily="2" charset="2"/>
              <a:buNone/>
            </a:pPr>
            <a:r>
              <a:rPr lang="pl-PL" sz="3200" dirty="0" smtClean="0"/>
              <a:t>ROZWÓJ</a:t>
            </a:r>
          </a:p>
          <a:p>
            <a:pPr>
              <a:buFont typeface="Wingdings" pitchFamily="2" charset="2"/>
              <a:buNone/>
            </a:pPr>
            <a:endParaRPr lang="pl-PL" dirty="0" smtClean="0"/>
          </a:p>
        </p:txBody>
      </p:sp>
      <p:sp>
        <p:nvSpPr>
          <p:cNvPr id="4" name="Strzałka w prawo 3"/>
          <p:cNvSpPr/>
          <p:nvPr/>
        </p:nvSpPr>
        <p:spPr>
          <a:xfrm>
            <a:off x="4211638" y="3068638"/>
            <a:ext cx="2305050" cy="1081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331913" y="1752600"/>
            <a:ext cx="309562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32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32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dirty="0">
                <a:latin typeface="+mn-lt"/>
              </a:rPr>
              <a:t>RYTUAŁ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dirty="0">
                <a:latin typeface="+mn-lt"/>
              </a:rPr>
              <a:t>TRADYCJA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dirty="0">
                <a:latin typeface="+mn-lt"/>
              </a:rPr>
              <a:t>SUBSTYTUT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85852" y="535782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dirty="0" smtClean="0"/>
              <a:t>Uczenie się przez całe życie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none" smtClean="0"/>
              <a:t>JAKA SZKOŁA – co wybrać</a:t>
            </a:r>
          </a:p>
        </p:txBody>
      </p:sp>
      <p:sp>
        <p:nvSpPr>
          <p:cNvPr id="52227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2228" name="Obraz 3" descr="imagesCADI9G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476250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7048128" cy="11334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Źródła </a:t>
            </a:r>
            <a:r>
              <a:rPr lang="pl-PL" sz="4000" b="1" dirty="0" err="1" smtClean="0">
                <a:solidFill>
                  <a:schemeClr val="accent1">
                    <a:lumMod val="50000"/>
                  </a:schemeClr>
                </a:solidFill>
              </a:rPr>
              <a:t>informacji</a:t>
            </a:r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 o studiach</a:t>
            </a:r>
            <a:endParaRPr lang="pl-PL" sz="4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2428875"/>
            <a:ext cx="7086600" cy="3667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Media - prasa – komunikaty budzące uczucia), fora internetowe (frustracja), telenowele (fikcja) </a:t>
            </a:r>
          </a:p>
          <a:p>
            <a:pPr>
              <a:defRPr/>
            </a:pPr>
            <a:r>
              <a:rPr lang="pl-PL" dirty="0" smtClean="0"/>
              <a:t>Znajomi</a:t>
            </a:r>
          </a:p>
          <a:p>
            <a:pPr>
              <a:buFont typeface="Monotype Sorts" pitchFamily="2" charset="2"/>
              <a:buNone/>
              <a:defRPr/>
            </a:pPr>
            <a:endParaRPr lang="pl-PL" dirty="0" smtClean="0"/>
          </a:p>
          <a:p>
            <a:pPr>
              <a:defRPr/>
            </a:pPr>
            <a:r>
              <a:rPr lang="pl-PL" dirty="0" smtClean="0"/>
              <a:t>Rankingi </a:t>
            </a:r>
          </a:p>
          <a:p>
            <a:pPr>
              <a:buFont typeface="Monotype Sorts" pitchFamily="2" charset="2"/>
              <a:buNone/>
              <a:defRPr/>
            </a:pPr>
            <a:endParaRPr lang="pl-PL" dirty="0" smtClean="0"/>
          </a:p>
        </p:txBody>
      </p:sp>
      <p:pic>
        <p:nvPicPr>
          <p:cNvPr id="40965" name="Picture 7" descr="http://info.synnex.com/pcw/blog/pcw/Inform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13" y="4429125"/>
            <a:ext cx="181451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pole tekstowe 5"/>
          <p:cNvSpPr txBox="1">
            <a:spLocks noChangeArrowheads="1"/>
          </p:cNvSpPr>
          <p:nvPr/>
        </p:nvSpPr>
        <p:spPr bwMode="auto">
          <a:xfrm>
            <a:off x="4572000" y="550068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800" b="1"/>
              <a:t>informacja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>
          <a:xfrm>
            <a:off x="1259631" y="333375"/>
            <a:ext cx="7196981" cy="1189038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Jakość</a:t>
            </a:r>
          </a:p>
        </p:txBody>
      </p:sp>
      <p:sp>
        <p:nvSpPr>
          <p:cNvPr id="54275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988840"/>
            <a:ext cx="7920037" cy="4176713"/>
          </a:xfrm>
        </p:spPr>
        <p:txBody>
          <a:bodyPr>
            <a:normAutofit lnSpcReduction="10000"/>
          </a:bodyPr>
          <a:lstStyle/>
          <a:p>
            <a:pPr>
              <a:buFont typeface="Times New Roman" pitchFamily="18" charset="0"/>
              <a:buNone/>
            </a:pPr>
            <a:r>
              <a:rPr lang="pl-PL" sz="2000" b="1" dirty="0" smtClean="0"/>
              <a:t>Polska Komisja Akredytacyjna</a:t>
            </a:r>
          </a:p>
          <a:p>
            <a:pPr>
              <a:buFont typeface="Times New Roman" pitchFamily="18" charset="0"/>
              <a:buNone/>
            </a:pPr>
            <a:r>
              <a:rPr lang="pl-PL" sz="2000" dirty="0" smtClean="0"/>
              <a:t>Uniwersytecka Komisja Akredytacyjna (Konferencja Rektorów Uczelni Polskich)</a:t>
            </a:r>
            <a:endParaRPr lang="pl-PL" dirty="0" smtClean="0"/>
          </a:p>
          <a:p>
            <a:pPr>
              <a:buFont typeface="Times New Roman" pitchFamily="18" charset="0"/>
              <a:buNone/>
            </a:pPr>
            <a:endParaRPr lang="pl-PL" sz="1000" dirty="0" smtClean="0"/>
          </a:p>
          <a:p>
            <a:pPr>
              <a:buFont typeface="Times New Roman" pitchFamily="18" charset="0"/>
              <a:buNone/>
            </a:pPr>
            <a:r>
              <a:rPr lang="pl-PL" sz="2000" b="1" dirty="0" smtClean="0"/>
              <a:t>Akredytacje branżowe krajowe i międzynarodowe</a:t>
            </a:r>
          </a:p>
          <a:p>
            <a:pPr>
              <a:buFont typeface="Times New Roman" pitchFamily="18" charset="0"/>
              <a:buNone/>
            </a:pPr>
            <a:r>
              <a:rPr lang="pl-PL" sz="2000" dirty="0" smtClean="0"/>
              <a:t>Fundacja Promocji i Akredytacji Kierunków Ekonomicznych</a:t>
            </a:r>
          </a:p>
          <a:p>
            <a:pPr>
              <a:buFont typeface="Times New Roman" pitchFamily="18" charset="0"/>
              <a:buNone/>
            </a:pPr>
            <a:r>
              <a:rPr lang="pl-PL" sz="2000" dirty="0" smtClean="0"/>
              <a:t>Stowarzyszenie Edukacji Menedżerskiej (SEM) FORUM</a:t>
            </a:r>
          </a:p>
          <a:p>
            <a:pPr>
              <a:buFont typeface="Times New Roman" pitchFamily="18" charset="0"/>
              <a:buNone/>
            </a:pPr>
            <a:r>
              <a:rPr lang="pl-PL" sz="2000" dirty="0" smtClean="0"/>
              <a:t>Komisja Akredytacyjna Uczelni Technicznych (Konferencja Rektorów Polskich Uczelni Technicznych)</a:t>
            </a:r>
          </a:p>
          <a:p>
            <a:pPr>
              <a:buFont typeface="Times New Roman" pitchFamily="18" charset="0"/>
              <a:buNone/>
            </a:pPr>
            <a:r>
              <a:rPr lang="pl-PL" sz="2000" dirty="0" smtClean="0"/>
              <a:t>Komisja Akredytacyjna Akademickich Uczelni Medycznych </a:t>
            </a:r>
            <a:r>
              <a:rPr lang="pl-PL" sz="2000" dirty="0" err="1" smtClean="0"/>
              <a:t>Liaison</a:t>
            </a:r>
            <a:r>
              <a:rPr lang="pl-PL" sz="2000" dirty="0" smtClean="0"/>
              <a:t> </a:t>
            </a:r>
            <a:r>
              <a:rPr lang="pl-PL" sz="2000" dirty="0" err="1" smtClean="0"/>
              <a:t>Committee</a:t>
            </a:r>
            <a:r>
              <a:rPr lang="pl-PL" sz="2000" dirty="0" smtClean="0"/>
              <a:t> on </a:t>
            </a:r>
            <a:r>
              <a:rPr lang="pl-PL" sz="2000" dirty="0" err="1" smtClean="0"/>
              <a:t>Medical</a:t>
            </a:r>
            <a:r>
              <a:rPr lang="pl-PL" sz="2000" dirty="0" smtClean="0"/>
              <a:t> </a:t>
            </a:r>
            <a:r>
              <a:rPr lang="pl-PL" sz="2000" dirty="0" err="1" smtClean="0"/>
              <a:t>Education</a:t>
            </a:r>
            <a:r>
              <a:rPr lang="pl-PL" sz="2000" dirty="0" smtClean="0"/>
              <a:t> (USA)</a:t>
            </a:r>
          </a:p>
          <a:p>
            <a:pPr>
              <a:buFont typeface="Times New Roman" pitchFamily="18" charset="0"/>
              <a:buNone/>
            </a:pPr>
            <a:r>
              <a:rPr lang="pl-PL" sz="2000" dirty="0" smtClean="0"/>
              <a:t>Royal </a:t>
            </a:r>
            <a:r>
              <a:rPr lang="pl-PL" sz="2000" dirty="0" err="1" smtClean="0"/>
              <a:t>Institute</a:t>
            </a:r>
            <a:r>
              <a:rPr lang="pl-PL" sz="2000" dirty="0" smtClean="0"/>
              <a:t> of British </a:t>
            </a:r>
            <a:r>
              <a:rPr lang="pl-PL" sz="2000" dirty="0" err="1" smtClean="0"/>
              <a:t>Architects</a:t>
            </a:r>
            <a:r>
              <a:rPr lang="pl-PL" sz="2000" dirty="0" smtClean="0"/>
              <a:t> (UK) </a:t>
            </a:r>
          </a:p>
          <a:p>
            <a:pPr>
              <a:buFont typeface="Times New Roman" pitchFamily="18" charset="0"/>
              <a:buNone/>
            </a:pPr>
            <a:r>
              <a:rPr lang="pl-PL" sz="2000" dirty="0" err="1" smtClean="0"/>
              <a:t>Accreditation</a:t>
            </a:r>
            <a:r>
              <a:rPr lang="pl-PL" sz="2000" dirty="0" smtClean="0"/>
              <a:t> </a:t>
            </a:r>
            <a:r>
              <a:rPr lang="pl-PL" sz="2000" dirty="0" err="1" smtClean="0"/>
              <a:t>Board</a:t>
            </a:r>
            <a:r>
              <a:rPr lang="pl-PL" sz="2000" dirty="0" smtClean="0"/>
              <a:t> for Engineering and Technology (USA)</a:t>
            </a:r>
          </a:p>
          <a:p>
            <a:pPr>
              <a:buFont typeface="Times New Roman" pitchFamily="18" charset="0"/>
              <a:buNone/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1170</Words>
  <Application>Microsoft Office PowerPoint</Application>
  <PresentationFormat>Pokaz na ekranie (4:3)</PresentationFormat>
  <Paragraphs>249</Paragraphs>
  <Slides>38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Zatrudnialność i rynek pracy.  Co pomaga w otrzymaniu i utrzymaniu pracy po studiach. </vt:lpstr>
      <vt:lpstr>Slajd 2</vt:lpstr>
      <vt:lpstr>Koncepcja uczenia się rodem z Timbuktu</vt:lpstr>
      <vt:lpstr>Klasyczna koncepcja uczenia się</vt:lpstr>
      <vt:lpstr>Slajd 5</vt:lpstr>
      <vt:lpstr>Nowe podejście do uczenia się</vt:lpstr>
      <vt:lpstr>JAKA SZKOŁA – co wybrać</vt:lpstr>
      <vt:lpstr>  Źródła informacji o studiach</vt:lpstr>
      <vt:lpstr>Jakość</vt:lpstr>
      <vt:lpstr>Rankingi globalne</vt:lpstr>
      <vt:lpstr>Rankingi krajowe </vt:lpstr>
      <vt:lpstr>Po co na studia</vt:lpstr>
      <vt:lpstr>Po co na studia</vt:lpstr>
      <vt:lpstr> Kto jest najważniejszy?</vt:lpstr>
      <vt:lpstr>Zatrudnialność – definicje Hillage and Pollard 1998</vt:lpstr>
      <vt:lpstr>JAKI RYNEK – LICZBY</vt:lpstr>
      <vt:lpstr>Slajd 17</vt:lpstr>
      <vt:lpstr>Manpower  Barometr Perspektyw Zatrudnienia </vt:lpstr>
      <vt:lpstr>Monster Employment Index Europa,                                                  luty 2012</vt:lpstr>
      <vt:lpstr>Badania Urzędów Pracy  Obserwatoria Rynku Pracy</vt:lpstr>
      <vt:lpstr>JAKI RYNEK – TRENDY, CHARAKTERYSTYKA</vt:lpstr>
      <vt:lpstr>Rynek pracy - prognozy</vt:lpstr>
      <vt:lpstr>Nowy rynek pracy</vt:lpstr>
      <vt:lpstr>Współczesny rynek pracy</vt:lpstr>
      <vt:lpstr>Globalizacja</vt:lpstr>
      <vt:lpstr>Globalizacja  </vt:lpstr>
      <vt:lpstr>Slajd 27</vt:lpstr>
      <vt:lpstr>Jakie kompetencje</vt:lpstr>
      <vt:lpstr>Zatrudnialność  - pożądane cechy</vt:lpstr>
      <vt:lpstr>Czynniki organiczające bezrobocie</vt:lpstr>
      <vt:lpstr>Kompetencje wg OECD</vt:lpstr>
      <vt:lpstr>Slajd 32</vt:lpstr>
      <vt:lpstr>Czego brakuje absolwentom</vt:lpstr>
      <vt:lpstr> </vt:lpstr>
      <vt:lpstr> </vt:lpstr>
      <vt:lpstr>Perspektywy</vt:lpstr>
      <vt:lpstr>Nowe zawody</vt:lpstr>
      <vt:lpstr>Dużo pracy po studiach…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</dc:creator>
  <cp:lastModifiedBy>Monika</cp:lastModifiedBy>
  <cp:revision>201</cp:revision>
  <dcterms:created xsi:type="dcterms:W3CDTF">2011-03-24T12:07:34Z</dcterms:created>
  <dcterms:modified xsi:type="dcterms:W3CDTF">2012-04-16T09:54:01Z</dcterms:modified>
</cp:coreProperties>
</file>