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8"/>
  </p:notesMasterIdLst>
  <p:sldIdLst>
    <p:sldId id="256" r:id="rId2"/>
    <p:sldId id="355" r:id="rId3"/>
    <p:sldId id="364" r:id="rId4"/>
    <p:sldId id="365" r:id="rId5"/>
    <p:sldId id="366" r:id="rId6"/>
    <p:sldId id="359" r:id="rId7"/>
    <p:sldId id="360" r:id="rId8"/>
    <p:sldId id="361" r:id="rId9"/>
    <p:sldId id="362" r:id="rId10"/>
    <p:sldId id="363" r:id="rId11"/>
    <p:sldId id="346" r:id="rId12"/>
    <p:sldId id="368" r:id="rId13"/>
    <p:sldId id="367" r:id="rId14"/>
    <p:sldId id="372" r:id="rId15"/>
    <p:sldId id="371" r:id="rId16"/>
    <p:sldId id="325" r:id="rId17"/>
    <p:sldId id="320" r:id="rId18"/>
    <p:sldId id="321" r:id="rId19"/>
    <p:sldId id="322" r:id="rId20"/>
    <p:sldId id="324" r:id="rId21"/>
    <p:sldId id="340" r:id="rId22"/>
    <p:sldId id="344" r:id="rId23"/>
    <p:sldId id="369" r:id="rId24"/>
    <p:sldId id="373" r:id="rId25"/>
    <p:sldId id="374" r:id="rId26"/>
    <p:sldId id="354" r:id="rId2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1854" y="-4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524B32-A329-4819-BB07-D1CCB1BF790A}" type="datetimeFigureOut">
              <a:rPr lang="pl-PL" smtClean="0"/>
              <a:pPr/>
              <a:t>2012-04-17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70FBEB-600B-4E0E-BEE4-E2EB96FA4E2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771169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0FBEB-600B-4E0E-BEE4-E2EB96FA4E29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4223971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48132" name="Symbol zastępczy numeru slajd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6BC7D4-D740-4175-8E4A-CF6022768114}" type="slidenum">
              <a:rPr lang="pl-PL" smtClean="0"/>
              <a:pPr/>
              <a:t>15</a:t>
            </a:fld>
            <a:endParaRPr lang="pl-P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E62BA-E32C-4F78-9667-E584B9D56C3C}" type="slidenum">
              <a:rPr lang="pl-PL" smtClean="0"/>
              <a:pPr/>
              <a:t>17</a:t>
            </a:fld>
            <a:endParaRPr lang="pl-P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E62BA-E32C-4F78-9667-E584B9D56C3C}" type="slidenum">
              <a:rPr lang="pl-PL" smtClean="0"/>
              <a:pPr/>
              <a:t>18</a:t>
            </a:fld>
            <a:endParaRPr lang="pl-P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E62BA-E32C-4F78-9667-E584B9D56C3C}" type="slidenum">
              <a:rPr lang="pl-PL" smtClean="0"/>
              <a:pPr/>
              <a:t>19</a:t>
            </a:fld>
            <a:endParaRPr lang="pl-P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49156" name="Symbol zastępczy numeru slajd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B231C0-6258-4CDE-8AC4-2C576658269F}" type="slidenum">
              <a:rPr lang="pl-PL" smtClean="0">
                <a:cs typeface="Arial" charset="0"/>
              </a:rPr>
              <a:pPr/>
              <a:t>23</a:t>
            </a:fld>
            <a:endParaRPr lang="pl-PL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44036" name="Symbol zastępczy numeru slajd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1BCDDD-6266-4A04-AD42-948BC07775ED}" type="slidenum">
              <a:rPr lang="pl-PL" smtClean="0"/>
              <a:pPr/>
              <a:t>24</a:t>
            </a:fld>
            <a:endParaRPr lang="pl-PL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45060" name="Symbol zastępczy numeru slajd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4B89F0-F503-43CF-921D-2C13222BC0ED}" type="slidenum">
              <a:rPr lang="pl-PL" smtClean="0">
                <a:cs typeface="Arial" charset="0"/>
              </a:rPr>
              <a:pPr/>
              <a:t>25</a:t>
            </a:fld>
            <a:endParaRPr lang="pl-PL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9F1EFC-F67E-438D-B07A-9FEDB5B00345}" type="slidenum">
              <a:rPr lang="pl-PL" smtClean="0"/>
              <a:pPr>
                <a:defRPr/>
              </a:pPr>
              <a:t>6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33796" name="Symbol zastępczy numeru slajd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FB5180-8542-4EC8-B615-115A921132F1}" type="slidenum">
              <a:rPr lang="pl-PL" smtClean="0"/>
              <a:pPr/>
              <a:t>7</a:t>
            </a:fld>
            <a:endParaRPr lang="pl-P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37892" name="Symbol zastępczy numeru slajd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9204B9-16CC-4627-97FB-CD3A3DB5963A}" type="slidenum">
              <a:rPr lang="pl-PL" smtClean="0"/>
              <a:pPr/>
              <a:t>8</a:t>
            </a:fld>
            <a:endParaRPr lang="pl-P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38916" name="Symbol zastępczy numeru slajd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ACEEE7-8370-4B3A-81AD-93D66EB4CBA0}" type="slidenum">
              <a:rPr lang="pl-PL" smtClean="0">
                <a:cs typeface="Arial" charset="0"/>
              </a:rPr>
              <a:pPr/>
              <a:t>9</a:t>
            </a:fld>
            <a:endParaRPr lang="pl-PL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39940" name="Symbol zastępczy numeru slajd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8D239C-959A-416F-A167-A7B3FB742E0E}" type="slidenum">
              <a:rPr lang="pl-PL" smtClean="0">
                <a:cs typeface="Arial" charset="0"/>
              </a:rPr>
              <a:pPr/>
              <a:t>10</a:t>
            </a:fld>
            <a:endParaRPr lang="pl-PL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dirty="0" smtClean="0"/>
          </a:p>
        </p:txBody>
      </p:sp>
      <p:sp>
        <p:nvSpPr>
          <p:cNvPr id="40964" name="Symbol zastępczy numeru slajd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68BAB2-D996-41C2-966D-2766D92A30BB}" type="slidenum">
              <a:rPr lang="pl-PL" smtClean="0">
                <a:cs typeface="Arial" charset="0"/>
              </a:rPr>
              <a:pPr/>
              <a:t>12</a:t>
            </a:fld>
            <a:endParaRPr lang="pl-PL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  <p:sp>
        <p:nvSpPr>
          <p:cNvPr id="4506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C6BCE2B-8B78-4992-BC59-4C61C3F5F864}" type="slidenum">
              <a:rPr lang="pl-PL" smtClean="0">
                <a:latin typeface="Arial" pitchFamily="34" charset="0"/>
                <a:cs typeface="Arial" pitchFamily="34" charset="0"/>
              </a:rPr>
              <a:pPr/>
              <a:t>13</a:t>
            </a:fld>
            <a:endParaRPr lang="pl-PL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46084" name="Symbol zastępczy numeru slajd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D14EB0-7CBE-483B-BAC9-EEB0C3633527}" type="slidenum">
              <a:rPr lang="pl-PL" smtClean="0"/>
              <a:pPr/>
              <a:t>14</a:t>
            </a:fld>
            <a:endParaRPr lang="pl-P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6D5D2CC-C5CB-497F-8C91-06C3A716C85A}" type="datetime1">
              <a:rPr lang="pl-PL" smtClean="0"/>
              <a:pPr/>
              <a:t>2012-04-17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pl-PL" smtClean="0"/>
              <a:t>Kolegium Nauczycielskie Bielsko Biała  10 lutego 2012 r.</a:t>
            </a:r>
            <a:endParaRPr lang="pl-PL"/>
          </a:p>
        </p:txBody>
      </p:sp>
      <p:sp>
        <p:nvSpPr>
          <p:cNvPr id="10" name="Prostokąt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ostokąt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oliniowy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Łącznik prostoliniowy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Łącznik prostoliniowy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oliniow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oliniowy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Łącznik prostoliniowy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ostokąt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DED9092-430B-4633-B566-D74E37F46D6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02721-8DC5-454A-9B07-A152061713AF}" type="datetime1">
              <a:rPr lang="pl-PL" smtClean="0"/>
              <a:pPr/>
              <a:t>2012-04-17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Kolegium Nauczycielskie Bielsko Biała  10 lutego 2012 r.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9092-430B-4633-B566-D74E37F46D6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CD4A6-8818-4C84-8848-F0EBDAB26DDE}" type="datetime1">
              <a:rPr lang="pl-PL" smtClean="0"/>
              <a:pPr/>
              <a:t>2012-04-17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Kolegium Nauczycielskie Bielsko Biała  10 lutego 2012 r.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9092-430B-4633-B566-D74E37F46D6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ECCF065-3A58-4B6E-BE3B-3AFF39B5684F}" type="datetime1">
              <a:rPr lang="pl-PL" smtClean="0"/>
              <a:pPr/>
              <a:t>2012-04-17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DED9092-430B-4633-B566-D74E37F46D6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pl-PL" smtClean="0"/>
              <a:t>Kolegium Nauczycielskie Bielsko Biała  10 lutego 2012 r.</a:t>
            </a:r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522EA0F-3802-4C62-B7EE-72E16392D653}" type="datetime1">
              <a:rPr lang="pl-PL" smtClean="0"/>
              <a:pPr/>
              <a:t>2012-04-17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pl-PL" smtClean="0"/>
              <a:t>Kolegium Nauczycielskie Bielsko Biała  10 lutego 2012 r.</a:t>
            </a:r>
            <a:endParaRPr lang="pl-PL"/>
          </a:p>
        </p:txBody>
      </p:sp>
      <p:sp>
        <p:nvSpPr>
          <p:cNvPr id="9" name="Prostokąt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oliniowy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Łącznik prostoliniowy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oliniowy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oliniow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Łącznik prostoliniowy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ostokąt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Łącznik prostoliniowy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DED9092-430B-4633-B566-D74E37F46D6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17F7-E4A3-420D-8F82-42EF375AC554}" type="datetime1">
              <a:rPr lang="pl-PL" smtClean="0"/>
              <a:pPr/>
              <a:t>2012-04-17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Kolegium Nauczycielskie Bielsko Biała  10 lutego 2012 r.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9092-430B-4633-B566-D74E37F46D6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318C5-2DB7-4FC2-B846-995906A2BE74}" type="datetime1">
              <a:rPr lang="pl-PL" smtClean="0"/>
              <a:pPr/>
              <a:t>2012-04-17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Kolegium Nauczycielskie Bielsko Biała  10 lutego 2012 r.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9092-430B-4633-B566-D74E37F46D6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77C80D9-1C68-47C5-9B0C-D8328BAE6EBD}" type="datetime1">
              <a:rPr lang="pl-PL" smtClean="0"/>
              <a:pPr/>
              <a:t>2012-04-17</a:t>
            </a:fld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DED9092-430B-4633-B566-D74E37F46D6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pl-PL" smtClean="0"/>
              <a:t>Kolegium Nauczycielskie Bielsko Biała  10 lutego 2012 r.</a:t>
            </a:r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31AF-3B8E-42B1-9D1E-17761F752A51}" type="datetime1">
              <a:rPr lang="pl-PL" smtClean="0"/>
              <a:pPr/>
              <a:t>2012-04-17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Kolegium Nauczycielskie Bielsko Biała  10 lutego 2012 r.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9092-430B-4633-B566-D74E37F46D6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oliniowy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Łącznik prostoliniowy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Łącznik prostoliniowy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oliniowy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ymbol zastępczy zawartości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158EF39-D9D5-4F67-97D2-8E8E45D2934D}" type="datetime1">
              <a:rPr lang="pl-PL" smtClean="0"/>
              <a:pPr/>
              <a:t>2012-04-17</a:t>
            </a:fld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DED9092-430B-4633-B566-D74E37F46D6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3" name="Symbol zastępczy stopki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pl-PL" smtClean="0"/>
              <a:t>Kolegium Nauczycielskie Bielsko Biała  10 lutego 2012 r.</a:t>
            </a:r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Łącznik prostoliniowy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0" name="Łącznik prostoliniowy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Łącznik prostoliniowy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Łącznik prostoliniowy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Łącznik prostoliniowy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ymbol zastępczy daty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771AAFF-DEEA-46AA-AE9A-27E1262D3670}" type="datetime1">
              <a:rPr lang="pl-PL" smtClean="0"/>
              <a:pPr/>
              <a:t>2012-04-17</a:t>
            </a:fld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DED9092-430B-4633-B566-D74E37F46D6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pl-PL" smtClean="0"/>
              <a:t>Kolegium Nauczycielskie Bielsko Biała  10 lutego 2012 r.</a:t>
            </a:r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Łącznik prostoliniowy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D5E7296-D92F-4CC0-918C-B143B9D2E157}" type="datetime1">
              <a:rPr lang="pl-PL" smtClean="0"/>
              <a:pPr/>
              <a:t>2012-04-17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Kolegium Nauczycielskie Bielsko Biała  10 lutego 2012 r.</a:t>
            </a:r>
            <a:endParaRPr lang="pl-PL"/>
          </a:p>
        </p:txBody>
      </p:sp>
      <p:sp>
        <p:nvSpPr>
          <p:cNvPr id="7" name="Łącznik prostoliniowy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oliniowy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DED9092-430B-4633-B566-D74E37F46D6B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979712" y="579145"/>
            <a:ext cx="6552728" cy="2387341"/>
          </a:xfrm>
        </p:spPr>
        <p:txBody>
          <a:bodyPr>
            <a:normAutofit/>
          </a:bodyPr>
          <a:lstStyle/>
          <a:p>
            <a:r>
              <a:rPr lang="pl-PL" dirty="0" smtClean="0">
                <a:solidFill>
                  <a:srgbClr val="002060"/>
                </a:solidFill>
              </a:rPr>
              <a:t>Jak studiować w warunkach reformy szkolnictwa wyższego?</a:t>
            </a:r>
            <a:endParaRPr lang="pl-PL" sz="2200" dirty="0">
              <a:solidFill>
                <a:srgbClr val="002060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195736" y="3573016"/>
            <a:ext cx="6172200" cy="936104"/>
          </a:xfrm>
        </p:spPr>
        <p:txBody>
          <a:bodyPr>
            <a:normAutofit/>
          </a:bodyPr>
          <a:lstStyle/>
          <a:p>
            <a:pPr algn="ctr"/>
            <a:r>
              <a:rPr lang="pl-PL" sz="1400" dirty="0" smtClean="0">
                <a:solidFill>
                  <a:schemeClr val="accent1">
                    <a:lumMod val="75000"/>
                  </a:schemeClr>
                </a:solidFill>
              </a:rPr>
              <a:t>Marek Wilczyński – Ekspert Boloński </a:t>
            </a:r>
          </a:p>
          <a:p>
            <a:pPr algn="ctr"/>
            <a:r>
              <a:rPr lang="pl-PL" sz="1400" dirty="0" smtClean="0">
                <a:solidFill>
                  <a:schemeClr val="accent1">
                    <a:lumMod val="75000"/>
                  </a:schemeClr>
                </a:solidFill>
              </a:rPr>
              <a:t>Uniwersytet Pedagogiczny im Komisji Edukacji Narodowej w Krakowie</a:t>
            </a:r>
          </a:p>
          <a:p>
            <a:pPr algn="ctr"/>
            <a:endParaRPr lang="pl-PL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pl-PL" dirty="0" smtClean="0"/>
          </a:p>
          <a:p>
            <a:pPr algn="ctr"/>
            <a:endParaRPr lang="pl-PL" dirty="0"/>
          </a:p>
          <a:p>
            <a:pPr algn="ctr"/>
            <a:endParaRPr lang="pl-PL" dirty="0" smtClean="0"/>
          </a:p>
          <a:p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2195736" y="1772816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2195736" y="5013176"/>
            <a:ext cx="63367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>
                <a:solidFill>
                  <a:srgbClr val="002060"/>
                </a:solidFill>
              </a:rPr>
              <a:t>I Liceum Ogólnokształcące im. Kazimierza Brodzińskiego</a:t>
            </a:r>
          </a:p>
          <a:p>
            <a:pPr algn="ctr"/>
            <a:r>
              <a:rPr lang="pl-PL" dirty="0" smtClean="0">
                <a:solidFill>
                  <a:srgbClr val="002060"/>
                </a:solidFill>
              </a:rPr>
              <a:t>w Tarnowie</a:t>
            </a:r>
          </a:p>
          <a:p>
            <a:pPr algn="ctr"/>
            <a:r>
              <a:rPr lang="pl-PL" dirty="0" smtClean="0">
                <a:solidFill>
                  <a:srgbClr val="002060"/>
                </a:solidFill>
              </a:rPr>
              <a:t>17. kwietnia 2012 r. </a:t>
            </a:r>
            <a:endParaRPr lang="pl-PL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347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470775" cy="1143000"/>
          </a:xfrm>
        </p:spPr>
        <p:txBody>
          <a:bodyPr/>
          <a:lstStyle/>
          <a:p>
            <a:pPr eaLnBrk="1" hangingPunct="1">
              <a:defRPr/>
            </a:pPr>
            <a:r>
              <a:rPr lang="pl-PL" dirty="0" smtClean="0">
                <a:solidFill>
                  <a:srgbClr val="002060"/>
                </a:solidFill>
              </a:rPr>
              <a:t>Punkty ECTS – co to jest?</a:t>
            </a: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2048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340769"/>
            <a:ext cx="7499350" cy="4248472"/>
          </a:xfrm>
        </p:spPr>
        <p:txBody>
          <a:bodyPr/>
          <a:lstStyle/>
          <a:p>
            <a:pPr eaLnBrk="1" hangingPunct="1">
              <a:defRPr/>
            </a:pPr>
            <a:r>
              <a:rPr lang="pl-PL" sz="2000" dirty="0" smtClean="0">
                <a:solidFill>
                  <a:srgbClr val="002060"/>
                </a:solidFill>
              </a:rPr>
              <a:t>Uczelnia tworząc program studiów określa najpierw efekty kształcenia(LO) dla kierunku i dla poszczególnych kursów  i przypisuje kursom odpowiednią ilość punktów  ECTS  biorąc pod uwagę wymiar  czasu ,jaki przeciętny student poświęca, by osiągnąć zamierzone efekty uczenia się.</a:t>
            </a:r>
          </a:p>
          <a:p>
            <a:pPr eaLnBrk="1" hangingPunct="1">
              <a:defRPr/>
            </a:pPr>
            <a:endParaRPr lang="pl-PL" sz="2000" dirty="0" smtClean="0">
              <a:solidFill>
                <a:srgbClr val="002060"/>
              </a:solidFill>
            </a:endParaRPr>
          </a:p>
          <a:p>
            <a:pPr eaLnBrk="1" hangingPunct="1">
              <a:defRPr/>
            </a:pPr>
            <a:r>
              <a:rPr lang="pl-PL" sz="2000" dirty="0" smtClean="0">
                <a:solidFill>
                  <a:srgbClr val="002060"/>
                </a:solidFill>
              </a:rPr>
              <a:t>Ilość uzyskanych punktów ECTS nie zależy od oceny, jaką uzyskało się zaliczając kurs.</a:t>
            </a:r>
          </a:p>
          <a:p>
            <a:pPr eaLnBrk="1" hangingPunct="1">
              <a:defRPr/>
            </a:pPr>
            <a:endParaRPr lang="pl-PL" sz="2000" dirty="0" smtClean="0">
              <a:solidFill>
                <a:srgbClr val="002060"/>
              </a:solidFill>
            </a:endParaRPr>
          </a:p>
          <a:p>
            <a:pPr eaLnBrk="1" hangingPunct="1">
              <a:defRPr/>
            </a:pPr>
            <a:r>
              <a:rPr lang="pl-PL" sz="2000" dirty="0" smtClean="0">
                <a:solidFill>
                  <a:srgbClr val="002060"/>
                </a:solidFill>
              </a:rPr>
              <a:t>Przyjmowano, że jeden punkt ECTS powinien odpowiadać 25 – 30 godzinom pracy studenta (w ramach zajęć i własnej).</a:t>
            </a:r>
          </a:p>
          <a:p>
            <a:pPr eaLnBrk="1" hangingPunct="1">
              <a:buNone/>
              <a:defRPr/>
            </a:pPr>
            <a:endParaRPr lang="pl-PL" sz="2000" dirty="0" smtClean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DED9092-430B-4633-B566-D74E37F46D6B}" type="slidenum">
              <a:rPr lang="pl-PL" smtClean="0"/>
              <a:pPr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915006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002060"/>
                </a:solidFill>
              </a:rPr>
              <a:t>ECTS i program kształcenia</a:t>
            </a: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pl-PL" dirty="0" smtClean="0">
                <a:solidFill>
                  <a:srgbClr val="002060"/>
                </a:solidFill>
              </a:rPr>
              <a:t>Art. 164a Ustawy – studia I stopnia co najmniej </a:t>
            </a:r>
            <a:r>
              <a:rPr lang="pl-PL" b="1" dirty="0" smtClean="0">
                <a:solidFill>
                  <a:srgbClr val="002060"/>
                </a:solidFill>
              </a:rPr>
              <a:t>180ECTS</a:t>
            </a:r>
            <a:r>
              <a:rPr lang="pl-PL" dirty="0" smtClean="0">
                <a:solidFill>
                  <a:srgbClr val="002060"/>
                </a:solidFill>
              </a:rPr>
              <a:t>, studia II stopnia co najmniej </a:t>
            </a:r>
            <a:r>
              <a:rPr lang="pl-PL" b="1" dirty="0" smtClean="0">
                <a:solidFill>
                  <a:srgbClr val="002060"/>
                </a:solidFill>
              </a:rPr>
              <a:t>90 ECTS</a:t>
            </a:r>
            <a:r>
              <a:rPr lang="pl-PL" dirty="0" smtClean="0">
                <a:solidFill>
                  <a:srgbClr val="002060"/>
                </a:solidFill>
              </a:rPr>
              <a:t>, studia jednolite magisterskie </a:t>
            </a:r>
            <a:r>
              <a:rPr lang="pl-PL" b="1" dirty="0" smtClean="0">
                <a:solidFill>
                  <a:srgbClr val="002060"/>
                </a:solidFill>
              </a:rPr>
              <a:t>300 lub 360 ECTS</a:t>
            </a:r>
            <a:r>
              <a:rPr lang="pl-PL" dirty="0" smtClean="0">
                <a:solidFill>
                  <a:srgbClr val="002060"/>
                </a:solidFill>
              </a:rPr>
              <a:t>.</a:t>
            </a:r>
          </a:p>
          <a:p>
            <a:pPr>
              <a:buFont typeface="Wingdings" pitchFamily="2" charset="2"/>
              <a:buChar char="q"/>
            </a:pPr>
            <a:r>
              <a:rPr lang="pl-PL" dirty="0" smtClean="0">
                <a:solidFill>
                  <a:srgbClr val="002060"/>
                </a:solidFill>
              </a:rPr>
              <a:t>Art. 170a Ustawy – dodatkowo na każdym poziomie studiów </a:t>
            </a:r>
            <a:r>
              <a:rPr lang="pl-PL" b="1" dirty="0" smtClean="0">
                <a:solidFill>
                  <a:srgbClr val="002060"/>
                </a:solidFill>
              </a:rPr>
              <a:t>30 ECTS</a:t>
            </a:r>
            <a:r>
              <a:rPr lang="pl-PL" dirty="0" smtClean="0">
                <a:solidFill>
                  <a:srgbClr val="002060"/>
                </a:solidFill>
              </a:rPr>
              <a:t>, a w przypadku studiów </a:t>
            </a:r>
            <a:r>
              <a:rPr lang="pl-PL" dirty="0" err="1" smtClean="0">
                <a:solidFill>
                  <a:srgbClr val="002060"/>
                </a:solidFill>
              </a:rPr>
              <a:t>miedzyobszarowych</a:t>
            </a:r>
            <a:r>
              <a:rPr lang="pl-PL" dirty="0" smtClean="0">
                <a:solidFill>
                  <a:srgbClr val="002060"/>
                </a:solidFill>
              </a:rPr>
              <a:t> </a:t>
            </a:r>
            <a:r>
              <a:rPr lang="pl-PL" b="1" dirty="0" smtClean="0">
                <a:solidFill>
                  <a:srgbClr val="002060"/>
                </a:solidFill>
              </a:rPr>
              <a:t>90ECTS.</a:t>
            </a:r>
          </a:p>
          <a:p>
            <a:pPr>
              <a:buFont typeface="Wingdings" pitchFamily="2" charset="2"/>
              <a:buChar char="q"/>
            </a:pPr>
            <a:r>
              <a:rPr lang="pl-PL" dirty="0" smtClean="0">
                <a:solidFill>
                  <a:srgbClr val="002060"/>
                </a:solidFill>
              </a:rPr>
              <a:t>Za punkty poza tymi limitami studenci, którzy nie zaliczają się do czołówki wnoszą opłaty.</a:t>
            </a:r>
          </a:p>
          <a:p>
            <a:pPr>
              <a:buFont typeface="Wingdings" pitchFamily="2" charset="2"/>
              <a:buChar char="q"/>
            </a:pPr>
            <a:r>
              <a:rPr lang="pl-PL" dirty="0" smtClean="0">
                <a:solidFill>
                  <a:srgbClr val="002060"/>
                </a:solidFill>
              </a:rPr>
              <a:t>Uczelnie powinny sobie zdać sprawę, że punkty ECTS stały się czymś w rodzaju „talarów” należącymi do studentów, którymi uczelnie muszą gospodarować rozważnie.</a:t>
            </a:r>
          </a:p>
          <a:p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DED9092-430B-4633-B566-D74E37F46D6B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15102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73089" y="188640"/>
            <a:ext cx="7499350" cy="928687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pl-PL" sz="3200" dirty="0" smtClean="0">
                <a:solidFill>
                  <a:srgbClr val="002060"/>
                </a:solidFill>
              </a:rPr>
              <a:t>ECTS i kolejne etapy studiów.</a:t>
            </a:r>
            <a:endParaRPr lang="pl-PL" sz="3200" dirty="0">
              <a:solidFill>
                <a:srgbClr val="002060"/>
              </a:solidFill>
            </a:endParaRPr>
          </a:p>
        </p:txBody>
      </p:sp>
      <p:sp>
        <p:nvSpPr>
          <p:cNvPr id="12" name="Prostokąt 11"/>
          <p:cNvSpPr/>
          <p:nvPr/>
        </p:nvSpPr>
        <p:spPr>
          <a:xfrm>
            <a:off x="6786563" y="4857750"/>
            <a:ext cx="1214437" cy="14287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>
                <a:solidFill>
                  <a:srgbClr val="C00000"/>
                </a:solidFill>
              </a:rPr>
              <a:t>Studia 1 stopnia</a:t>
            </a:r>
          </a:p>
          <a:p>
            <a:pPr algn="ctr">
              <a:defRPr/>
            </a:pPr>
            <a:r>
              <a:rPr lang="pl-PL" dirty="0">
                <a:solidFill>
                  <a:srgbClr val="C00000"/>
                </a:solidFill>
              </a:rPr>
              <a:t>180- 240</a:t>
            </a:r>
          </a:p>
          <a:p>
            <a:pPr algn="ctr">
              <a:defRPr/>
            </a:pPr>
            <a:r>
              <a:rPr lang="pl-PL" dirty="0">
                <a:solidFill>
                  <a:srgbClr val="C00000"/>
                </a:solidFill>
              </a:rPr>
              <a:t>ECTS</a:t>
            </a:r>
          </a:p>
        </p:txBody>
      </p:sp>
      <p:sp>
        <p:nvSpPr>
          <p:cNvPr id="13" name="Prostokąt zaokrąglony 12"/>
          <p:cNvSpPr/>
          <p:nvPr/>
        </p:nvSpPr>
        <p:spPr>
          <a:xfrm>
            <a:off x="1571625" y="1285875"/>
            <a:ext cx="5786438" cy="71437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>
                <a:solidFill>
                  <a:srgbClr val="C00000"/>
                </a:solidFill>
              </a:rPr>
              <a:t>Studia III stopnia (bez ECTS)</a:t>
            </a:r>
          </a:p>
        </p:txBody>
      </p:sp>
      <p:sp>
        <p:nvSpPr>
          <p:cNvPr id="14" name="Elipsa 13"/>
          <p:cNvSpPr/>
          <p:nvPr/>
        </p:nvSpPr>
        <p:spPr>
          <a:xfrm>
            <a:off x="1500188" y="2571750"/>
            <a:ext cx="1500187" cy="1571625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1400" dirty="0">
                <a:solidFill>
                  <a:srgbClr val="FFFF00"/>
                </a:solidFill>
              </a:rPr>
              <a:t>Studia II stopnia</a:t>
            </a:r>
          </a:p>
          <a:p>
            <a:pPr algn="ctr">
              <a:defRPr/>
            </a:pPr>
            <a:r>
              <a:rPr lang="pl-PL" sz="1400" dirty="0">
                <a:solidFill>
                  <a:srgbClr val="FFFF00"/>
                </a:solidFill>
              </a:rPr>
              <a:t>60 – 120</a:t>
            </a:r>
          </a:p>
          <a:p>
            <a:pPr algn="ctr">
              <a:defRPr/>
            </a:pPr>
            <a:r>
              <a:rPr lang="pl-PL" sz="1400" dirty="0">
                <a:solidFill>
                  <a:srgbClr val="FFFF00"/>
                </a:solidFill>
              </a:rPr>
              <a:t>ECTS</a:t>
            </a:r>
          </a:p>
        </p:txBody>
      </p:sp>
      <p:grpSp>
        <p:nvGrpSpPr>
          <p:cNvPr id="3" name="Grupa 25"/>
          <p:cNvGrpSpPr>
            <a:grpSpLocks/>
          </p:cNvGrpSpPr>
          <p:nvPr/>
        </p:nvGrpSpPr>
        <p:grpSpPr bwMode="auto">
          <a:xfrm>
            <a:off x="1285875" y="4000500"/>
            <a:ext cx="4214813" cy="2357438"/>
            <a:chOff x="1285852" y="4000504"/>
            <a:chExt cx="4214842" cy="2357454"/>
          </a:xfrm>
        </p:grpSpPr>
        <p:sp>
          <p:nvSpPr>
            <p:cNvPr id="4" name="Prostokąt 3"/>
            <p:cNvSpPr/>
            <p:nvPr/>
          </p:nvSpPr>
          <p:spPr>
            <a:xfrm>
              <a:off x="1285852" y="4929198"/>
              <a:ext cx="1214446" cy="142876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l-PL" dirty="0">
                  <a:solidFill>
                    <a:srgbClr val="C00000"/>
                  </a:solidFill>
                </a:rPr>
                <a:t>Studia 1 stopnia</a:t>
              </a:r>
            </a:p>
            <a:p>
              <a:pPr algn="ctr">
                <a:defRPr/>
              </a:pPr>
              <a:r>
                <a:rPr lang="pl-PL" dirty="0">
                  <a:solidFill>
                    <a:srgbClr val="C00000"/>
                  </a:solidFill>
                </a:rPr>
                <a:t>180- 240</a:t>
              </a:r>
            </a:p>
            <a:p>
              <a:pPr algn="ctr">
                <a:defRPr/>
              </a:pPr>
              <a:r>
                <a:rPr lang="pl-PL" dirty="0">
                  <a:solidFill>
                    <a:srgbClr val="C00000"/>
                  </a:solidFill>
                </a:rPr>
                <a:t>ECTS</a:t>
              </a:r>
            </a:p>
          </p:txBody>
        </p:sp>
        <p:sp>
          <p:nvSpPr>
            <p:cNvPr id="10" name="Prostokąt 9"/>
            <p:cNvSpPr/>
            <p:nvPr/>
          </p:nvSpPr>
          <p:spPr>
            <a:xfrm>
              <a:off x="2786050" y="4929198"/>
              <a:ext cx="1214445" cy="142876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l-PL" dirty="0">
                  <a:solidFill>
                    <a:srgbClr val="C00000"/>
                  </a:solidFill>
                </a:rPr>
                <a:t>Studia 1 stopnia</a:t>
              </a:r>
            </a:p>
            <a:p>
              <a:pPr algn="ctr">
                <a:defRPr/>
              </a:pPr>
              <a:r>
                <a:rPr lang="pl-PL" dirty="0">
                  <a:solidFill>
                    <a:srgbClr val="C00000"/>
                  </a:solidFill>
                </a:rPr>
                <a:t>180- 240</a:t>
              </a:r>
            </a:p>
            <a:p>
              <a:pPr algn="ctr">
                <a:defRPr/>
              </a:pPr>
              <a:r>
                <a:rPr lang="pl-PL" dirty="0">
                  <a:solidFill>
                    <a:srgbClr val="C00000"/>
                  </a:solidFill>
                </a:rPr>
                <a:t>ECTS</a:t>
              </a:r>
            </a:p>
          </p:txBody>
        </p:sp>
        <p:sp>
          <p:nvSpPr>
            <p:cNvPr id="11" name="Prostokąt 10"/>
            <p:cNvSpPr/>
            <p:nvPr/>
          </p:nvSpPr>
          <p:spPr>
            <a:xfrm>
              <a:off x="4286248" y="4929198"/>
              <a:ext cx="1214446" cy="142876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l-PL" dirty="0">
                  <a:solidFill>
                    <a:srgbClr val="C00000"/>
                  </a:solidFill>
                </a:rPr>
                <a:t>Studia 1 stopnia</a:t>
              </a:r>
            </a:p>
            <a:p>
              <a:pPr algn="ctr">
                <a:defRPr/>
              </a:pPr>
              <a:r>
                <a:rPr lang="pl-PL" dirty="0">
                  <a:solidFill>
                    <a:srgbClr val="C00000"/>
                  </a:solidFill>
                </a:rPr>
                <a:t>180- 240</a:t>
              </a:r>
            </a:p>
            <a:p>
              <a:pPr algn="ctr">
                <a:defRPr/>
              </a:pPr>
              <a:r>
                <a:rPr lang="pl-PL" dirty="0">
                  <a:solidFill>
                    <a:srgbClr val="C00000"/>
                  </a:solidFill>
                </a:rPr>
                <a:t>ECTS</a:t>
              </a:r>
            </a:p>
          </p:txBody>
        </p:sp>
        <p:cxnSp>
          <p:nvCxnSpPr>
            <p:cNvPr id="21" name="Łącznik prosty ze strzałką 20"/>
            <p:cNvCxnSpPr/>
            <p:nvPr/>
          </p:nvCxnSpPr>
          <p:spPr>
            <a:xfrm rot="5400000" flipH="1" flipV="1">
              <a:off x="1714480" y="4357694"/>
              <a:ext cx="642942" cy="21431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3" name="Łącznik prosty ze strzałką 22"/>
            <p:cNvCxnSpPr/>
            <p:nvPr/>
          </p:nvCxnSpPr>
          <p:spPr>
            <a:xfrm rot="16200000" flipV="1">
              <a:off x="2678893" y="4250538"/>
              <a:ext cx="642941" cy="57150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5" name="Łącznik prosty ze strzałką 24"/>
            <p:cNvCxnSpPr/>
            <p:nvPr/>
          </p:nvCxnSpPr>
          <p:spPr>
            <a:xfrm rot="10800000">
              <a:off x="3214678" y="4000504"/>
              <a:ext cx="1143008" cy="85725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5" name="Grupa 23"/>
          <p:cNvGrpSpPr>
            <a:grpSpLocks/>
          </p:cNvGrpSpPr>
          <p:nvPr/>
        </p:nvGrpSpPr>
        <p:grpSpPr bwMode="auto">
          <a:xfrm>
            <a:off x="4000500" y="2571750"/>
            <a:ext cx="4929188" cy="2214563"/>
            <a:chOff x="4000491" y="2571738"/>
            <a:chExt cx="4929227" cy="2214585"/>
          </a:xfrm>
        </p:grpSpPr>
        <p:sp>
          <p:nvSpPr>
            <p:cNvPr id="16" name="Elipsa 15"/>
            <p:cNvSpPr/>
            <p:nvPr/>
          </p:nvSpPr>
          <p:spPr>
            <a:xfrm>
              <a:off x="4000491" y="2571738"/>
              <a:ext cx="1500200" cy="157164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l-PL" sz="1400" dirty="0">
                  <a:solidFill>
                    <a:srgbClr val="C00000"/>
                  </a:solidFill>
                </a:rPr>
                <a:t>Studia II stopnia</a:t>
              </a:r>
            </a:p>
            <a:p>
              <a:pPr algn="ctr">
                <a:defRPr/>
              </a:pPr>
              <a:r>
                <a:rPr lang="pl-PL" sz="1400" dirty="0">
                  <a:solidFill>
                    <a:srgbClr val="C00000"/>
                  </a:solidFill>
                </a:rPr>
                <a:t>60 – 120</a:t>
              </a:r>
            </a:p>
            <a:p>
              <a:pPr algn="ctr">
                <a:defRPr/>
              </a:pPr>
              <a:r>
                <a:rPr lang="pl-PL" sz="1400" dirty="0">
                  <a:solidFill>
                    <a:srgbClr val="C00000"/>
                  </a:solidFill>
                </a:rPr>
                <a:t>ECTS</a:t>
              </a:r>
            </a:p>
          </p:txBody>
        </p:sp>
        <p:sp>
          <p:nvSpPr>
            <p:cNvPr id="17" name="Elipsa 16"/>
            <p:cNvSpPr/>
            <p:nvPr/>
          </p:nvSpPr>
          <p:spPr>
            <a:xfrm>
              <a:off x="5857881" y="2571738"/>
              <a:ext cx="1500200" cy="1571641"/>
            </a:xfrm>
            <a:prstGeom prst="ellipse">
              <a:avLst/>
            </a:prstGeom>
            <a:solidFill>
              <a:srgbClr val="FFFF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l-PL" sz="1400" dirty="0">
                  <a:solidFill>
                    <a:srgbClr val="002060"/>
                  </a:solidFill>
                </a:rPr>
                <a:t>Studia II stopnia</a:t>
              </a:r>
            </a:p>
            <a:p>
              <a:pPr algn="ctr">
                <a:defRPr/>
              </a:pPr>
              <a:r>
                <a:rPr lang="pl-PL" sz="1400" dirty="0">
                  <a:solidFill>
                    <a:srgbClr val="002060"/>
                  </a:solidFill>
                </a:rPr>
                <a:t>60 – 120</a:t>
              </a:r>
            </a:p>
            <a:p>
              <a:pPr algn="ctr">
                <a:defRPr/>
              </a:pPr>
              <a:r>
                <a:rPr lang="pl-PL" sz="1400" dirty="0">
                  <a:solidFill>
                    <a:srgbClr val="002060"/>
                  </a:solidFill>
                </a:rPr>
                <a:t>ECTS</a:t>
              </a:r>
            </a:p>
          </p:txBody>
        </p:sp>
        <p:sp>
          <p:nvSpPr>
            <p:cNvPr id="18" name="Elipsa 17"/>
            <p:cNvSpPr/>
            <p:nvPr/>
          </p:nvSpPr>
          <p:spPr>
            <a:xfrm>
              <a:off x="7429518" y="2571738"/>
              <a:ext cx="1500200" cy="1571641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l-PL" sz="1400" dirty="0">
                  <a:solidFill>
                    <a:srgbClr val="CC00CC"/>
                  </a:solidFill>
                </a:rPr>
                <a:t>Studia II stopnia</a:t>
              </a:r>
            </a:p>
            <a:p>
              <a:pPr algn="ctr">
                <a:defRPr/>
              </a:pPr>
              <a:r>
                <a:rPr lang="pl-PL" sz="1400" dirty="0">
                  <a:solidFill>
                    <a:srgbClr val="CC00CC"/>
                  </a:solidFill>
                </a:rPr>
                <a:t>60 – 120</a:t>
              </a:r>
            </a:p>
            <a:p>
              <a:pPr algn="ctr">
                <a:defRPr/>
              </a:pPr>
              <a:r>
                <a:rPr lang="pl-PL" sz="1400" dirty="0">
                  <a:solidFill>
                    <a:srgbClr val="CC00CC"/>
                  </a:solidFill>
                </a:rPr>
                <a:t>ECTS</a:t>
              </a:r>
            </a:p>
          </p:txBody>
        </p:sp>
        <p:cxnSp>
          <p:nvCxnSpPr>
            <p:cNvPr id="27" name="Łącznik prosty ze strzałką 26"/>
            <p:cNvCxnSpPr/>
            <p:nvPr/>
          </p:nvCxnSpPr>
          <p:spPr>
            <a:xfrm rot="10800000">
              <a:off x="5500691" y="4071941"/>
              <a:ext cx="1214447" cy="71438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9" name="Łącznik prosty ze strzałką 28"/>
            <p:cNvCxnSpPr/>
            <p:nvPr/>
          </p:nvCxnSpPr>
          <p:spPr>
            <a:xfrm rot="16200000" flipV="1">
              <a:off x="6822295" y="4250536"/>
              <a:ext cx="571506" cy="50006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1" name="Łącznik prosty ze strzałką 30"/>
            <p:cNvCxnSpPr/>
            <p:nvPr/>
          </p:nvCxnSpPr>
          <p:spPr>
            <a:xfrm rot="5400000" flipH="1" flipV="1">
              <a:off x="7715270" y="4429132"/>
              <a:ext cx="500068" cy="21431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6" name="Grupa 27"/>
          <p:cNvGrpSpPr>
            <a:grpSpLocks/>
          </p:cNvGrpSpPr>
          <p:nvPr/>
        </p:nvGrpSpPr>
        <p:grpSpPr bwMode="auto">
          <a:xfrm>
            <a:off x="2714625" y="2071688"/>
            <a:ext cx="5357813" cy="428625"/>
            <a:chOff x="2714612" y="2071678"/>
            <a:chExt cx="5357850" cy="429422"/>
          </a:xfrm>
        </p:grpSpPr>
        <p:cxnSp>
          <p:nvCxnSpPr>
            <p:cNvPr id="33" name="Łącznik prosty ze strzałką 32"/>
            <p:cNvCxnSpPr/>
            <p:nvPr/>
          </p:nvCxnSpPr>
          <p:spPr>
            <a:xfrm flipV="1">
              <a:off x="2714612" y="2143248"/>
              <a:ext cx="571504" cy="35785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5" name="Łącznik prosty ze strzałką 34"/>
            <p:cNvCxnSpPr/>
            <p:nvPr/>
          </p:nvCxnSpPr>
          <p:spPr>
            <a:xfrm rot="5400000" flipH="1" flipV="1">
              <a:off x="4750264" y="2249016"/>
              <a:ext cx="357851" cy="317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7" name="Łącznik prosty ze strzałką 36"/>
            <p:cNvCxnSpPr/>
            <p:nvPr/>
          </p:nvCxnSpPr>
          <p:spPr>
            <a:xfrm rot="5400000" flipH="1" flipV="1">
              <a:off x="6428991" y="2284801"/>
              <a:ext cx="429422" cy="317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9" name="Łącznik prosty ze strzałką 38"/>
            <p:cNvCxnSpPr/>
            <p:nvPr/>
          </p:nvCxnSpPr>
          <p:spPr>
            <a:xfrm rot="10800000">
              <a:off x="7500958" y="2071678"/>
              <a:ext cx="571504" cy="42942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6" name="Prostokąt 25"/>
          <p:cNvSpPr/>
          <p:nvPr/>
        </p:nvSpPr>
        <p:spPr>
          <a:xfrm>
            <a:off x="285720" y="2500306"/>
            <a:ext cx="857256" cy="3857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pl-PL" dirty="0">
                <a:solidFill>
                  <a:srgbClr val="002060"/>
                </a:solidFill>
              </a:rPr>
              <a:t>Jednolite studia magisterskie</a:t>
            </a:r>
          </a:p>
          <a:p>
            <a:pPr algn="ctr">
              <a:defRPr/>
            </a:pPr>
            <a:r>
              <a:rPr lang="pl-PL" dirty="0">
                <a:solidFill>
                  <a:srgbClr val="002060"/>
                </a:solidFill>
              </a:rPr>
              <a:t>300 – 360 ECTS</a:t>
            </a:r>
          </a:p>
        </p:txBody>
      </p:sp>
      <p:cxnSp>
        <p:nvCxnSpPr>
          <p:cNvPr id="30" name="Łącznik prosty ze strzałką 29"/>
          <p:cNvCxnSpPr/>
          <p:nvPr/>
        </p:nvCxnSpPr>
        <p:spPr>
          <a:xfrm flipV="1">
            <a:off x="642938" y="1857375"/>
            <a:ext cx="714375" cy="357188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ymbol zastępczy numeru slajdu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DED9092-430B-4633-B566-D74E37F46D6B}" type="slidenum">
              <a:rPr lang="pl-PL" smtClean="0"/>
              <a:pPr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3809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1480" y="260648"/>
            <a:ext cx="7015154" cy="85727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sz="3200" dirty="0" smtClean="0">
                <a:solidFill>
                  <a:srgbClr val="002060"/>
                </a:solidFill>
              </a:rPr>
              <a:t>„Filary ziemi” – czyli jak budować …</a:t>
            </a:r>
            <a:endParaRPr lang="pl-PL" sz="3200" dirty="0">
              <a:solidFill>
                <a:srgbClr val="002060"/>
              </a:solidFill>
            </a:endParaRPr>
          </a:p>
        </p:txBody>
      </p:sp>
      <p:grpSp>
        <p:nvGrpSpPr>
          <p:cNvPr id="3" name="Grupa 11"/>
          <p:cNvGrpSpPr>
            <a:grpSpLocks/>
          </p:cNvGrpSpPr>
          <p:nvPr/>
        </p:nvGrpSpPr>
        <p:grpSpPr bwMode="auto">
          <a:xfrm>
            <a:off x="2214546" y="1571612"/>
            <a:ext cx="5715000" cy="4786312"/>
            <a:chOff x="2143108" y="1500174"/>
            <a:chExt cx="5715040" cy="4786346"/>
          </a:xfrm>
        </p:grpSpPr>
        <p:sp>
          <p:nvSpPr>
            <p:cNvPr id="5" name="Prostokąt 4"/>
            <p:cNvSpPr/>
            <p:nvPr/>
          </p:nvSpPr>
          <p:spPr>
            <a:xfrm>
              <a:off x="2143108" y="3143248"/>
              <a:ext cx="2857520" cy="1357323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/>
            </a:p>
          </p:txBody>
        </p:sp>
        <p:sp>
          <p:nvSpPr>
            <p:cNvPr id="6" name="Prostokąt 5"/>
            <p:cNvSpPr/>
            <p:nvPr/>
          </p:nvSpPr>
          <p:spPr>
            <a:xfrm>
              <a:off x="5000628" y="2357430"/>
              <a:ext cx="1214447" cy="292895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/>
            </a:p>
          </p:txBody>
        </p:sp>
        <p:sp>
          <p:nvSpPr>
            <p:cNvPr id="7" name="Elipsa 6"/>
            <p:cNvSpPr/>
            <p:nvPr/>
          </p:nvSpPr>
          <p:spPr>
            <a:xfrm>
              <a:off x="4929191" y="1500174"/>
              <a:ext cx="1357321" cy="135732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/>
            </a:p>
          </p:txBody>
        </p:sp>
        <p:sp>
          <p:nvSpPr>
            <p:cNvPr id="8" name="Elipsa 7"/>
            <p:cNvSpPr/>
            <p:nvPr/>
          </p:nvSpPr>
          <p:spPr>
            <a:xfrm>
              <a:off x="4929191" y="4786322"/>
              <a:ext cx="1428760" cy="1500198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/>
            </a:p>
          </p:txBody>
        </p:sp>
        <p:sp>
          <p:nvSpPr>
            <p:cNvPr id="10" name="Prostokąt 9"/>
            <p:cNvSpPr/>
            <p:nvPr/>
          </p:nvSpPr>
          <p:spPr>
            <a:xfrm>
              <a:off x="6215075" y="3071810"/>
              <a:ext cx="1071569" cy="142876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/>
            </a:p>
          </p:txBody>
        </p:sp>
        <p:sp>
          <p:nvSpPr>
            <p:cNvPr id="11" name="Elipsa 10"/>
            <p:cNvSpPr/>
            <p:nvPr/>
          </p:nvSpPr>
          <p:spPr>
            <a:xfrm>
              <a:off x="6715140" y="3071810"/>
              <a:ext cx="1143008" cy="142876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/>
            </a:p>
          </p:txBody>
        </p:sp>
      </p:grpSp>
      <p:sp>
        <p:nvSpPr>
          <p:cNvPr id="13" name="pole tekstowe 12"/>
          <p:cNvSpPr txBox="1"/>
          <p:nvPr/>
        </p:nvSpPr>
        <p:spPr>
          <a:xfrm>
            <a:off x="2214563" y="3643313"/>
            <a:ext cx="29335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l-PL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Przedmioty ogólne</a:t>
            </a:r>
            <a:endParaRPr lang="pl-PL" dirty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pole tekstowe 13"/>
          <p:cNvSpPr txBox="1"/>
          <p:nvPr/>
        </p:nvSpPr>
        <p:spPr>
          <a:xfrm rot="5400000">
            <a:off x="3863975" y="3636963"/>
            <a:ext cx="3643313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l-PL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Przedmioty kierunkowe</a:t>
            </a:r>
            <a:endParaRPr lang="pl-PL" dirty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  <p:sp>
        <p:nvSpPr>
          <p:cNvPr id="15" name="pole tekstowe 14"/>
          <p:cNvSpPr txBox="1"/>
          <p:nvPr/>
        </p:nvSpPr>
        <p:spPr>
          <a:xfrm>
            <a:off x="6143625" y="3571875"/>
            <a:ext cx="150018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l-PL" dirty="0">
                <a:solidFill>
                  <a:srgbClr val="FFFF00"/>
                </a:solidFill>
                <a:latin typeface="Arial" charset="0"/>
                <a:cs typeface="Arial" charset="0"/>
              </a:rPr>
              <a:t>Języki obce</a:t>
            </a:r>
          </a:p>
        </p:txBody>
      </p:sp>
      <p:grpSp>
        <p:nvGrpSpPr>
          <p:cNvPr id="4" name="Grupa 29"/>
          <p:cNvGrpSpPr>
            <a:grpSpLocks/>
          </p:cNvGrpSpPr>
          <p:nvPr/>
        </p:nvGrpSpPr>
        <p:grpSpPr bwMode="auto">
          <a:xfrm>
            <a:off x="6437794" y="1785926"/>
            <a:ext cx="1491793" cy="1357322"/>
            <a:chOff x="6215074" y="1928802"/>
            <a:chExt cx="1334774" cy="1143008"/>
          </a:xfrm>
        </p:grpSpPr>
        <p:sp>
          <p:nvSpPr>
            <p:cNvPr id="19" name="Elipsa 18"/>
            <p:cNvSpPr/>
            <p:nvPr/>
          </p:nvSpPr>
          <p:spPr>
            <a:xfrm>
              <a:off x="6215074" y="1928802"/>
              <a:ext cx="1071570" cy="1143008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/>
            </a:p>
          </p:txBody>
        </p:sp>
        <p:sp>
          <p:nvSpPr>
            <p:cNvPr id="22558" name="pole tekstowe 27"/>
            <p:cNvSpPr txBox="1">
              <a:spLocks noChangeArrowheads="1"/>
            </p:cNvSpPr>
            <p:nvPr/>
          </p:nvSpPr>
          <p:spPr bwMode="auto">
            <a:xfrm>
              <a:off x="6335391" y="2410069"/>
              <a:ext cx="1214457" cy="207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pl-PL" sz="1000" dirty="0" err="1" smtClean="0">
                  <a:solidFill>
                    <a:srgbClr val="C00000"/>
                  </a:solidFill>
                </a:rPr>
                <a:t>Translatoria</a:t>
              </a:r>
              <a:endParaRPr lang="pl-PL" sz="10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9" name="Grupa 30"/>
          <p:cNvGrpSpPr>
            <a:grpSpLocks/>
          </p:cNvGrpSpPr>
          <p:nvPr/>
        </p:nvGrpSpPr>
        <p:grpSpPr bwMode="auto">
          <a:xfrm>
            <a:off x="6437794" y="4714884"/>
            <a:ext cx="1357322" cy="1428760"/>
            <a:chOff x="6278109" y="4672021"/>
            <a:chExt cx="1071570" cy="1143008"/>
          </a:xfrm>
        </p:grpSpPr>
        <p:sp>
          <p:nvSpPr>
            <p:cNvPr id="20" name="Elipsa 19"/>
            <p:cNvSpPr/>
            <p:nvPr/>
          </p:nvSpPr>
          <p:spPr>
            <a:xfrm>
              <a:off x="6278109" y="4672021"/>
              <a:ext cx="1071570" cy="1143008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/>
            </a:p>
          </p:txBody>
        </p:sp>
        <p:sp>
          <p:nvSpPr>
            <p:cNvPr id="22556" name="pole tekstowe 28"/>
            <p:cNvSpPr txBox="1">
              <a:spLocks noChangeArrowheads="1"/>
            </p:cNvSpPr>
            <p:nvPr/>
          </p:nvSpPr>
          <p:spPr bwMode="auto">
            <a:xfrm>
              <a:off x="6415469" y="5001687"/>
              <a:ext cx="85725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 dirty="0">
                  <a:solidFill>
                    <a:srgbClr val="C00000"/>
                  </a:solidFill>
                </a:rPr>
                <a:t>Praktyka</a:t>
              </a:r>
            </a:p>
            <a:p>
              <a:r>
                <a:rPr lang="pl-PL" sz="1200" dirty="0">
                  <a:solidFill>
                    <a:srgbClr val="C00000"/>
                  </a:solidFill>
                </a:rPr>
                <a:t>Erasmus</a:t>
              </a:r>
            </a:p>
          </p:txBody>
        </p:sp>
      </p:grpSp>
      <p:grpSp>
        <p:nvGrpSpPr>
          <p:cNvPr id="12" name="Grupa 33"/>
          <p:cNvGrpSpPr>
            <a:grpSpLocks/>
          </p:cNvGrpSpPr>
          <p:nvPr/>
        </p:nvGrpSpPr>
        <p:grpSpPr bwMode="auto">
          <a:xfrm>
            <a:off x="3857620" y="2357430"/>
            <a:ext cx="1071562" cy="714375"/>
            <a:chOff x="3929058" y="2428868"/>
            <a:chExt cx="1071570" cy="714380"/>
          </a:xfrm>
          <a:solidFill>
            <a:schemeClr val="tx2">
              <a:lumMod val="10000"/>
            </a:schemeClr>
          </a:solidFill>
        </p:grpSpPr>
        <p:sp>
          <p:nvSpPr>
            <p:cNvPr id="21" name="Prostokąt 20"/>
            <p:cNvSpPr/>
            <p:nvPr/>
          </p:nvSpPr>
          <p:spPr>
            <a:xfrm>
              <a:off x="3929058" y="2428868"/>
              <a:ext cx="1071570" cy="7143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/>
            </a:p>
          </p:txBody>
        </p:sp>
        <p:sp>
          <p:nvSpPr>
            <p:cNvPr id="22554" name="pole tekstowe 32"/>
            <p:cNvSpPr txBox="1">
              <a:spLocks noChangeArrowheads="1"/>
            </p:cNvSpPr>
            <p:nvPr/>
          </p:nvSpPr>
          <p:spPr bwMode="auto">
            <a:xfrm>
              <a:off x="4000496" y="2643182"/>
              <a:ext cx="1000132" cy="27699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 dirty="0">
                  <a:solidFill>
                    <a:schemeClr val="bg1"/>
                  </a:solidFill>
                </a:rPr>
                <a:t>Ekonomia</a:t>
              </a:r>
            </a:p>
          </p:txBody>
        </p:sp>
      </p:grpSp>
      <p:grpSp>
        <p:nvGrpSpPr>
          <p:cNvPr id="16" name="Grupa 37"/>
          <p:cNvGrpSpPr>
            <a:grpSpLocks/>
          </p:cNvGrpSpPr>
          <p:nvPr/>
        </p:nvGrpSpPr>
        <p:grpSpPr bwMode="auto">
          <a:xfrm>
            <a:off x="2571736" y="2000240"/>
            <a:ext cx="1143000" cy="1071562"/>
            <a:chOff x="2714612" y="2071678"/>
            <a:chExt cx="1143008" cy="1071570"/>
          </a:xfrm>
          <a:solidFill>
            <a:srgbClr val="FF9900"/>
          </a:solidFill>
        </p:grpSpPr>
        <p:sp>
          <p:nvSpPr>
            <p:cNvPr id="23" name="Elipsa 22"/>
            <p:cNvSpPr/>
            <p:nvPr/>
          </p:nvSpPr>
          <p:spPr>
            <a:xfrm>
              <a:off x="2714612" y="2071678"/>
              <a:ext cx="1143008" cy="107157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/>
            </a:p>
          </p:txBody>
        </p:sp>
        <p:sp>
          <p:nvSpPr>
            <p:cNvPr id="22550" name="pole tekstowe 36"/>
            <p:cNvSpPr txBox="1">
              <a:spLocks noChangeArrowheads="1"/>
            </p:cNvSpPr>
            <p:nvPr/>
          </p:nvSpPr>
          <p:spPr bwMode="auto">
            <a:xfrm>
              <a:off x="2857488" y="2428868"/>
              <a:ext cx="857256" cy="27699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 dirty="0"/>
                <a:t>Grupa I</a:t>
              </a:r>
            </a:p>
          </p:txBody>
        </p:sp>
      </p:grpSp>
      <p:grpSp>
        <p:nvGrpSpPr>
          <p:cNvPr id="17" name="Grupa 39"/>
          <p:cNvGrpSpPr>
            <a:grpSpLocks/>
          </p:cNvGrpSpPr>
          <p:nvPr/>
        </p:nvGrpSpPr>
        <p:grpSpPr bwMode="auto">
          <a:xfrm>
            <a:off x="2500298" y="4714884"/>
            <a:ext cx="1143000" cy="1071562"/>
            <a:chOff x="2786050" y="4500570"/>
            <a:chExt cx="1143008" cy="1071570"/>
          </a:xfrm>
          <a:solidFill>
            <a:srgbClr val="CC00CC"/>
          </a:solidFill>
        </p:grpSpPr>
        <p:sp>
          <p:nvSpPr>
            <p:cNvPr id="24" name="Elipsa 23"/>
            <p:cNvSpPr/>
            <p:nvPr/>
          </p:nvSpPr>
          <p:spPr>
            <a:xfrm>
              <a:off x="2786050" y="4500570"/>
              <a:ext cx="1143008" cy="107157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/>
            </a:p>
          </p:txBody>
        </p:sp>
        <p:sp>
          <p:nvSpPr>
            <p:cNvPr id="22548" name="pole tekstowe 38"/>
            <p:cNvSpPr txBox="1">
              <a:spLocks noChangeArrowheads="1"/>
            </p:cNvSpPr>
            <p:nvPr/>
          </p:nvSpPr>
          <p:spPr bwMode="auto">
            <a:xfrm>
              <a:off x="2928926" y="4857760"/>
              <a:ext cx="857256" cy="27699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 dirty="0"/>
                <a:t>Grupa II</a:t>
              </a:r>
            </a:p>
          </p:txBody>
        </p:sp>
      </p:grpSp>
      <p:grpSp>
        <p:nvGrpSpPr>
          <p:cNvPr id="18" name="Grupa 42"/>
          <p:cNvGrpSpPr>
            <a:grpSpLocks/>
          </p:cNvGrpSpPr>
          <p:nvPr/>
        </p:nvGrpSpPr>
        <p:grpSpPr bwMode="auto">
          <a:xfrm>
            <a:off x="928662" y="2000240"/>
            <a:ext cx="1285877" cy="928688"/>
            <a:chOff x="1643042" y="2143116"/>
            <a:chExt cx="1000132" cy="928694"/>
          </a:xfrm>
        </p:grpSpPr>
        <p:sp>
          <p:nvSpPr>
            <p:cNvPr id="26" name="Prostokąt 25"/>
            <p:cNvSpPr/>
            <p:nvPr/>
          </p:nvSpPr>
          <p:spPr>
            <a:xfrm>
              <a:off x="1643042" y="2143116"/>
              <a:ext cx="1000132" cy="928694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/>
            </a:p>
          </p:txBody>
        </p:sp>
        <p:sp>
          <p:nvSpPr>
            <p:cNvPr id="22546" name="pole tekstowe 40"/>
            <p:cNvSpPr txBox="1">
              <a:spLocks noChangeArrowheads="1"/>
            </p:cNvSpPr>
            <p:nvPr/>
          </p:nvSpPr>
          <p:spPr bwMode="auto">
            <a:xfrm>
              <a:off x="1714480" y="2428868"/>
              <a:ext cx="928694" cy="276999"/>
            </a:xfrm>
            <a:prstGeom prst="rect">
              <a:avLst/>
            </a:prstGeom>
            <a:solidFill>
              <a:srgbClr val="C00000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 dirty="0">
                  <a:solidFill>
                    <a:schemeClr val="bg1"/>
                  </a:solidFill>
                </a:rPr>
                <a:t>Mobilność</a:t>
              </a:r>
            </a:p>
          </p:txBody>
        </p:sp>
      </p:grpSp>
      <p:grpSp>
        <p:nvGrpSpPr>
          <p:cNvPr id="22" name="Grupa 43"/>
          <p:cNvGrpSpPr>
            <a:grpSpLocks/>
          </p:cNvGrpSpPr>
          <p:nvPr/>
        </p:nvGrpSpPr>
        <p:grpSpPr bwMode="auto">
          <a:xfrm>
            <a:off x="857224" y="4714884"/>
            <a:ext cx="1500190" cy="914400"/>
            <a:chOff x="1643042" y="4572008"/>
            <a:chExt cx="1143008" cy="914400"/>
          </a:xfrm>
        </p:grpSpPr>
        <p:sp>
          <p:nvSpPr>
            <p:cNvPr id="27" name="Prostokąt 26"/>
            <p:cNvSpPr/>
            <p:nvPr/>
          </p:nvSpPr>
          <p:spPr>
            <a:xfrm>
              <a:off x="1643042" y="4572008"/>
              <a:ext cx="1128720" cy="914400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/>
            </a:p>
          </p:txBody>
        </p:sp>
        <p:sp>
          <p:nvSpPr>
            <p:cNvPr id="22544" name="pole tekstowe 41"/>
            <p:cNvSpPr txBox="1">
              <a:spLocks noChangeArrowheads="1"/>
            </p:cNvSpPr>
            <p:nvPr/>
          </p:nvSpPr>
          <p:spPr bwMode="auto">
            <a:xfrm>
              <a:off x="1714480" y="4857760"/>
              <a:ext cx="107157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 dirty="0">
                  <a:solidFill>
                    <a:schemeClr val="bg1"/>
                  </a:solidFill>
                </a:rPr>
                <a:t>Elastyczność</a:t>
              </a:r>
            </a:p>
          </p:txBody>
        </p:sp>
      </p:grpSp>
      <p:sp>
        <p:nvSpPr>
          <p:cNvPr id="38" name="Elipsa 37"/>
          <p:cNvSpPr/>
          <p:nvPr/>
        </p:nvSpPr>
        <p:spPr>
          <a:xfrm>
            <a:off x="3857620" y="5000636"/>
            <a:ext cx="1000132" cy="428628"/>
          </a:xfrm>
          <a:prstGeom prst="ellipse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 smtClean="0">
                <a:solidFill>
                  <a:schemeClr val="tx1"/>
                </a:solidFill>
              </a:rPr>
              <a:t>Praktyki</a:t>
            </a:r>
            <a:endParaRPr lang="pl-PL" sz="1000" dirty="0">
              <a:solidFill>
                <a:schemeClr val="tx1"/>
              </a:solidFill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DED9092-430B-4633-B566-D74E37F46D6B}" type="slidenum">
              <a:rPr lang="pl-PL" smtClean="0"/>
              <a:pPr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796287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3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277813"/>
            <a:ext cx="8147248" cy="1139825"/>
          </a:xfrm>
        </p:spPr>
        <p:txBody>
          <a:bodyPr/>
          <a:lstStyle/>
          <a:p>
            <a:pPr eaLnBrk="1" hangingPunct="1">
              <a:defRPr/>
            </a:pPr>
            <a:r>
              <a:rPr lang="pl-PL" dirty="0" smtClean="0">
                <a:solidFill>
                  <a:srgbClr val="002060"/>
                </a:solidFill>
              </a:rPr>
              <a:t>Najnowsze zmiany</a:t>
            </a:r>
            <a:br>
              <a:rPr lang="pl-PL" dirty="0" smtClean="0">
                <a:solidFill>
                  <a:srgbClr val="002060"/>
                </a:solidFill>
              </a:rPr>
            </a:br>
            <a:r>
              <a:rPr lang="pl-PL" dirty="0" smtClean="0">
                <a:solidFill>
                  <a:srgbClr val="002060"/>
                </a:solidFill>
              </a:rPr>
              <a:t>Krajowe Ramy Kwalifikacji</a:t>
            </a: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3888432"/>
          </a:xfrm>
        </p:spPr>
        <p:txBody>
          <a:bodyPr/>
          <a:lstStyle/>
          <a:p>
            <a:pPr eaLnBrk="1" hangingPunct="1">
              <a:defRPr/>
            </a:pPr>
            <a:r>
              <a:rPr lang="pl-PL" dirty="0" smtClean="0">
                <a:solidFill>
                  <a:srgbClr val="002060"/>
                </a:solidFill>
              </a:rPr>
              <a:t>Europejskie Ramy Kwalifikacji (EQF) – 8 poziomów</a:t>
            </a:r>
          </a:p>
          <a:p>
            <a:pPr eaLnBrk="1" hangingPunct="1">
              <a:defRPr/>
            </a:pPr>
            <a:endParaRPr lang="pl-PL" dirty="0" smtClean="0">
              <a:solidFill>
                <a:srgbClr val="002060"/>
              </a:solidFill>
            </a:endParaRPr>
          </a:p>
          <a:p>
            <a:pPr eaLnBrk="1" hangingPunct="1">
              <a:defRPr/>
            </a:pPr>
            <a:r>
              <a:rPr lang="pl-PL" dirty="0" smtClean="0">
                <a:solidFill>
                  <a:srgbClr val="002060"/>
                </a:solidFill>
              </a:rPr>
              <a:t>Krajowe ramy kwalifikacji od 5 (Francja) do 12 (Szkocja)</a:t>
            </a:r>
          </a:p>
          <a:p>
            <a:pPr eaLnBrk="1" hangingPunct="1">
              <a:defRPr/>
            </a:pPr>
            <a:r>
              <a:rPr lang="pl-PL" dirty="0" smtClean="0">
                <a:solidFill>
                  <a:srgbClr val="002060"/>
                </a:solidFill>
              </a:rPr>
              <a:t>Polska Ustawą z 11. marca 2011 r. wprowadziła Krajowe Ramy Kwalifikacji dla szkolnictwa wyższego, a prace nad całością KRK trwają – w Polsce mamy 8 poziomów</a:t>
            </a: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18436" name="pole tekstowe 3"/>
          <p:cNvSpPr txBox="1">
            <a:spLocks noChangeArrowheads="1"/>
          </p:cNvSpPr>
          <p:nvPr/>
        </p:nvSpPr>
        <p:spPr bwMode="auto">
          <a:xfrm>
            <a:off x="2411760" y="4941168"/>
            <a:ext cx="41433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3200" dirty="0"/>
              <a:t>www.krk.org.pl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DED9092-430B-4633-B566-D74E37F46D6B}" type="slidenum">
              <a:rPr lang="pl-PL" smtClean="0"/>
              <a:pPr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91008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rostokąt zaokrąglony 20"/>
          <p:cNvSpPr/>
          <p:nvPr/>
        </p:nvSpPr>
        <p:spPr>
          <a:xfrm>
            <a:off x="3857625" y="1928813"/>
            <a:ext cx="1500188" cy="428625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22" name="Prostokąt zaokrąglony 21"/>
          <p:cNvSpPr/>
          <p:nvPr/>
        </p:nvSpPr>
        <p:spPr>
          <a:xfrm>
            <a:off x="3857625" y="2428875"/>
            <a:ext cx="1500188" cy="428625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/>
              <a:t>7</a:t>
            </a:r>
          </a:p>
        </p:txBody>
      </p:sp>
      <p:sp>
        <p:nvSpPr>
          <p:cNvPr id="23" name="Prostokąt zaokrąglony 22"/>
          <p:cNvSpPr/>
          <p:nvPr/>
        </p:nvSpPr>
        <p:spPr>
          <a:xfrm>
            <a:off x="3857625" y="2928938"/>
            <a:ext cx="1500188" cy="428625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/>
              <a:t>6</a:t>
            </a:r>
          </a:p>
        </p:txBody>
      </p:sp>
      <p:sp>
        <p:nvSpPr>
          <p:cNvPr id="24" name="Prostokąt zaokrąglony 23"/>
          <p:cNvSpPr/>
          <p:nvPr/>
        </p:nvSpPr>
        <p:spPr>
          <a:xfrm>
            <a:off x="3857625" y="3500438"/>
            <a:ext cx="1500188" cy="428625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/>
              <a:t>5</a:t>
            </a:r>
          </a:p>
        </p:txBody>
      </p:sp>
      <p:sp>
        <p:nvSpPr>
          <p:cNvPr id="25" name="Prostokąt zaokrąglony 24"/>
          <p:cNvSpPr/>
          <p:nvPr/>
        </p:nvSpPr>
        <p:spPr>
          <a:xfrm>
            <a:off x="3857625" y="4071938"/>
            <a:ext cx="1500188" cy="428625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/>
              <a:t>4</a:t>
            </a:r>
          </a:p>
        </p:txBody>
      </p:sp>
      <p:sp>
        <p:nvSpPr>
          <p:cNvPr id="26" name="Prostokąt zaokrąglony 25"/>
          <p:cNvSpPr/>
          <p:nvPr/>
        </p:nvSpPr>
        <p:spPr>
          <a:xfrm>
            <a:off x="3857625" y="4643438"/>
            <a:ext cx="1500188" cy="428625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/>
              <a:t>3</a:t>
            </a:r>
          </a:p>
        </p:txBody>
      </p:sp>
      <p:sp>
        <p:nvSpPr>
          <p:cNvPr id="27" name="Prostokąt zaokrąglony 26"/>
          <p:cNvSpPr/>
          <p:nvPr/>
        </p:nvSpPr>
        <p:spPr>
          <a:xfrm>
            <a:off x="3857625" y="5214938"/>
            <a:ext cx="1500188" cy="428625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/>
              <a:t>2</a:t>
            </a:r>
          </a:p>
        </p:txBody>
      </p:sp>
      <p:sp>
        <p:nvSpPr>
          <p:cNvPr id="28" name="Prostokąt zaokrąglony 27"/>
          <p:cNvSpPr/>
          <p:nvPr/>
        </p:nvSpPr>
        <p:spPr>
          <a:xfrm>
            <a:off x="3857625" y="5786438"/>
            <a:ext cx="1500188" cy="428625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/>
              <a:t>1</a:t>
            </a:r>
          </a:p>
        </p:txBody>
      </p:sp>
      <p:sp>
        <p:nvSpPr>
          <p:cNvPr id="31" name="Elipsa 30"/>
          <p:cNvSpPr/>
          <p:nvPr/>
        </p:nvSpPr>
        <p:spPr>
          <a:xfrm>
            <a:off x="3714750" y="1285875"/>
            <a:ext cx="1714500" cy="42862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>
                <a:solidFill>
                  <a:schemeClr val="tx1"/>
                </a:solidFill>
              </a:rPr>
              <a:t>ERK</a:t>
            </a:r>
          </a:p>
        </p:txBody>
      </p:sp>
      <p:sp>
        <p:nvSpPr>
          <p:cNvPr id="32" name="Prostokąt 31"/>
          <p:cNvSpPr/>
          <p:nvPr/>
        </p:nvSpPr>
        <p:spPr>
          <a:xfrm>
            <a:off x="6858000" y="1357313"/>
            <a:ext cx="1571625" cy="500062"/>
          </a:xfrm>
          <a:prstGeom prst="rect">
            <a:avLst/>
          </a:prstGeom>
          <a:solidFill>
            <a:schemeClr val="tx2">
              <a:lumMod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>
                <a:solidFill>
                  <a:srgbClr val="FFFF00"/>
                </a:solidFill>
              </a:rPr>
              <a:t>B</a:t>
            </a:r>
          </a:p>
        </p:txBody>
      </p:sp>
      <p:sp>
        <p:nvSpPr>
          <p:cNvPr id="33" name="Prostokąt 32"/>
          <p:cNvSpPr/>
          <p:nvPr/>
        </p:nvSpPr>
        <p:spPr>
          <a:xfrm>
            <a:off x="7143750" y="2214563"/>
            <a:ext cx="1000125" cy="428625"/>
          </a:xfrm>
          <a:prstGeom prst="rect">
            <a:avLst/>
          </a:prstGeom>
          <a:solidFill>
            <a:schemeClr val="tx2">
              <a:lumMod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/>
              <a:t>7</a:t>
            </a:r>
          </a:p>
        </p:txBody>
      </p:sp>
      <p:sp>
        <p:nvSpPr>
          <p:cNvPr id="34" name="Prostokąt 33"/>
          <p:cNvSpPr/>
          <p:nvPr/>
        </p:nvSpPr>
        <p:spPr>
          <a:xfrm>
            <a:off x="7143750" y="2786063"/>
            <a:ext cx="1000125" cy="428625"/>
          </a:xfrm>
          <a:prstGeom prst="rect">
            <a:avLst/>
          </a:prstGeom>
          <a:solidFill>
            <a:schemeClr val="tx2">
              <a:lumMod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/>
              <a:t>6</a:t>
            </a:r>
          </a:p>
        </p:txBody>
      </p:sp>
      <p:sp>
        <p:nvSpPr>
          <p:cNvPr id="35" name="Prostokąt 34"/>
          <p:cNvSpPr/>
          <p:nvPr/>
        </p:nvSpPr>
        <p:spPr>
          <a:xfrm>
            <a:off x="7143750" y="3286125"/>
            <a:ext cx="1000125" cy="428625"/>
          </a:xfrm>
          <a:prstGeom prst="rect">
            <a:avLst/>
          </a:prstGeom>
          <a:solidFill>
            <a:schemeClr val="tx2">
              <a:lumMod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/>
              <a:t>5</a:t>
            </a:r>
          </a:p>
        </p:txBody>
      </p:sp>
      <p:sp>
        <p:nvSpPr>
          <p:cNvPr id="36" name="Prostokąt 35"/>
          <p:cNvSpPr/>
          <p:nvPr/>
        </p:nvSpPr>
        <p:spPr>
          <a:xfrm>
            <a:off x="7143750" y="3786188"/>
            <a:ext cx="1000125" cy="428625"/>
          </a:xfrm>
          <a:prstGeom prst="rect">
            <a:avLst/>
          </a:prstGeom>
          <a:solidFill>
            <a:schemeClr val="tx2">
              <a:lumMod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/>
              <a:t>4</a:t>
            </a:r>
          </a:p>
        </p:txBody>
      </p:sp>
      <p:sp>
        <p:nvSpPr>
          <p:cNvPr id="37" name="Prostokąt 36"/>
          <p:cNvSpPr/>
          <p:nvPr/>
        </p:nvSpPr>
        <p:spPr>
          <a:xfrm>
            <a:off x="7143750" y="4357688"/>
            <a:ext cx="1000125" cy="428625"/>
          </a:xfrm>
          <a:prstGeom prst="rect">
            <a:avLst/>
          </a:prstGeom>
          <a:solidFill>
            <a:schemeClr val="tx2">
              <a:lumMod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/>
              <a:t>3</a:t>
            </a:r>
          </a:p>
        </p:txBody>
      </p:sp>
      <p:sp>
        <p:nvSpPr>
          <p:cNvPr id="38" name="Prostokąt 37"/>
          <p:cNvSpPr/>
          <p:nvPr/>
        </p:nvSpPr>
        <p:spPr>
          <a:xfrm>
            <a:off x="7143750" y="5000625"/>
            <a:ext cx="1000125" cy="428625"/>
          </a:xfrm>
          <a:prstGeom prst="rect">
            <a:avLst/>
          </a:prstGeom>
          <a:solidFill>
            <a:schemeClr val="tx2">
              <a:lumMod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/>
              <a:t>2</a:t>
            </a:r>
          </a:p>
        </p:txBody>
      </p:sp>
      <p:sp>
        <p:nvSpPr>
          <p:cNvPr id="39" name="Prostokąt 38"/>
          <p:cNvSpPr/>
          <p:nvPr/>
        </p:nvSpPr>
        <p:spPr>
          <a:xfrm>
            <a:off x="7143750" y="5572125"/>
            <a:ext cx="1000125" cy="428625"/>
          </a:xfrm>
          <a:prstGeom prst="rect">
            <a:avLst/>
          </a:prstGeom>
          <a:solidFill>
            <a:schemeClr val="tx2">
              <a:lumMod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/>
              <a:t>1</a:t>
            </a:r>
          </a:p>
        </p:txBody>
      </p:sp>
      <p:sp>
        <p:nvSpPr>
          <p:cNvPr id="40" name="Strzałka w prawo 39"/>
          <p:cNvSpPr/>
          <p:nvPr/>
        </p:nvSpPr>
        <p:spPr>
          <a:xfrm rot="19162554">
            <a:off x="2687638" y="3540125"/>
            <a:ext cx="962025" cy="492125"/>
          </a:xfrm>
          <a:prstGeom prst="rightArrow">
            <a:avLst/>
          </a:prstGeom>
          <a:solidFill>
            <a:srgbClr val="CC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41" name="Strzałka w prawo 40"/>
          <p:cNvSpPr/>
          <p:nvPr/>
        </p:nvSpPr>
        <p:spPr>
          <a:xfrm rot="1072058">
            <a:off x="5851525" y="3067050"/>
            <a:ext cx="990600" cy="581025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20501" name="pole tekstowe 41"/>
          <p:cNvSpPr txBox="1">
            <a:spLocks noChangeArrowheads="1"/>
          </p:cNvSpPr>
          <p:nvPr/>
        </p:nvSpPr>
        <p:spPr bwMode="auto">
          <a:xfrm>
            <a:off x="1857375" y="6429375"/>
            <a:ext cx="62150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l-PL" sz="1600" i="1">
                <a:solidFill>
                  <a:srgbClr val="FF6600"/>
                </a:solidFill>
              </a:rPr>
              <a:t>Model – Tomasz Saryusz - Wolski</a:t>
            </a:r>
          </a:p>
        </p:txBody>
      </p:sp>
      <p:sp>
        <p:nvSpPr>
          <p:cNvPr id="5" name="Prostokąt 4"/>
          <p:cNvSpPr/>
          <p:nvPr/>
        </p:nvSpPr>
        <p:spPr>
          <a:xfrm>
            <a:off x="1643063" y="1714500"/>
            <a:ext cx="714375" cy="6429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>
                <a:solidFill>
                  <a:srgbClr val="20020D"/>
                </a:solidFill>
              </a:rPr>
              <a:t>10</a:t>
            </a:r>
          </a:p>
        </p:txBody>
      </p:sp>
      <p:sp>
        <p:nvSpPr>
          <p:cNvPr id="9" name="Prostokąt 8"/>
          <p:cNvSpPr/>
          <p:nvPr/>
        </p:nvSpPr>
        <p:spPr>
          <a:xfrm>
            <a:off x="1643063" y="2428875"/>
            <a:ext cx="714375" cy="6429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>
                <a:solidFill>
                  <a:srgbClr val="20020D"/>
                </a:solidFill>
              </a:rPr>
              <a:t>9</a:t>
            </a:r>
          </a:p>
        </p:txBody>
      </p:sp>
      <p:sp>
        <p:nvSpPr>
          <p:cNvPr id="10" name="Prostokąt 9"/>
          <p:cNvSpPr/>
          <p:nvPr/>
        </p:nvSpPr>
        <p:spPr>
          <a:xfrm>
            <a:off x="1643063" y="3071813"/>
            <a:ext cx="714375" cy="642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>
                <a:solidFill>
                  <a:srgbClr val="20020D"/>
                </a:solidFill>
              </a:rPr>
              <a:t>8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1643063" y="3786188"/>
            <a:ext cx="714375" cy="642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>
                <a:solidFill>
                  <a:srgbClr val="20020D"/>
                </a:solidFill>
              </a:rPr>
              <a:t>7</a:t>
            </a:r>
          </a:p>
        </p:txBody>
      </p:sp>
      <p:sp>
        <p:nvSpPr>
          <p:cNvPr id="12" name="Prostokąt 11"/>
          <p:cNvSpPr/>
          <p:nvPr/>
        </p:nvSpPr>
        <p:spPr>
          <a:xfrm>
            <a:off x="1643063" y="4500563"/>
            <a:ext cx="714375" cy="642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>
                <a:solidFill>
                  <a:srgbClr val="20020D"/>
                </a:solidFill>
              </a:rPr>
              <a:t>6</a:t>
            </a:r>
          </a:p>
        </p:txBody>
      </p:sp>
      <p:sp>
        <p:nvSpPr>
          <p:cNvPr id="30" name="Elipsa 29"/>
          <p:cNvSpPr/>
          <p:nvPr/>
        </p:nvSpPr>
        <p:spPr>
          <a:xfrm>
            <a:off x="1428750" y="1214438"/>
            <a:ext cx="128587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>
                <a:solidFill>
                  <a:srgbClr val="20020D"/>
                </a:solidFill>
              </a:rPr>
              <a:t>A</a:t>
            </a:r>
          </a:p>
        </p:txBody>
      </p:sp>
      <p:sp>
        <p:nvSpPr>
          <p:cNvPr id="44" name="Prostokąt 43"/>
          <p:cNvSpPr/>
          <p:nvPr/>
        </p:nvSpPr>
        <p:spPr>
          <a:xfrm>
            <a:off x="1643063" y="5214938"/>
            <a:ext cx="714375" cy="642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>
                <a:solidFill>
                  <a:srgbClr val="20020D"/>
                </a:solidFill>
              </a:rPr>
              <a:t>5</a:t>
            </a:r>
          </a:p>
        </p:txBody>
      </p:sp>
      <p:sp>
        <p:nvSpPr>
          <p:cNvPr id="45" name="Prostokąt 44"/>
          <p:cNvSpPr/>
          <p:nvPr/>
        </p:nvSpPr>
        <p:spPr>
          <a:xfrm>
            <a:off x="1643063" y="5929313"/>
            <a:ext cx="714375" cy="642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>
                <a:solidFill>
                  <a:srgbClr val="20020D"/>
                </a:solidFill>
              </a:rPr>
              <a:t>4</a:t>
            </a:r>
          </a:p>
        </p:txBody>
      </p:sp>
      <p:sp>
        <p:nvSpPr>
          <p:cNvPr id="20510" name="pole tekstowe 48"/>
          <p:cNvSpPr txBox="1">
            <a:spLocks noChangeArrowheads="1"/>
          </p:cNvSpPr>
          <p:nvPr/>
        </p:nvSpPr>
        <p:spPr bwMode="auto">
          <a:xfrm>
            <a:off x="1428750" y="428625"/>
            <a:ext cx="64293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/>
              <a:t>„</a:t>
            </a:r>
            <a:r>
              <a:rPr lang="pl-PL" sz="3200"/>
              <a:t>Tłumaczenie” kwalifikacji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DED9092-430B-4633-B566-D74E37F46D6B}" type="slidenum">
              <a:rPr lang="pl-PL" smtClean="0"/>
              <a:pPr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929823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3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5" grpId="0" animBg="1"/>
      <p:bldP spid="40" grpId="0" animBg="1"/>
      <p:bldP spid="41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002060"/>
                </a:solidFill>
              </a:rPr>
              <a:t>Kategorie efektów kształcenia</a:t>
            </a: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>
                <a:solidFill>
                  <a:srgbClr val="002060"/>
                </a:solidFill>
              </a:rPr>
              <a:t>Wiedza : powiązane ze sobą teorie, zasady, doświadczenia i fakty przyswojone przez studenta</a:t>
            </a:r>
          </a:p>
          <a:p>
            <a:endParaRPr lang="pl-PL" dirty="0" smtClean="0">
              <a:solidFill>
                <a:srgbClr val="002060"/>
              </a:solidFill>
            </a:endParaRPr>
          </a:p>
          <a:p>
            <a:r>
              <a:rPr lang="pl-PL" dirty="0" smtClean="0">
                <a:solidFill>
                  <a:srgbClr val="002060"/>
                </a:solidFill>
              </a:rPr>
              <a:t>Umiejętności : zdolność wykorzystania wiedzy i wyćwiczonych umiejętności praktycznych do wykonywania zadań i rozwiązywania problemów</a:t>
            </a:r>
          </a:p>
          <a:p>
            <a:endParaRPr lang="pl-PL" dirty="0" smtClean="0">
              <a:solidFill>
                <a:srgbClr val="002060"/>
              </a:solidFill>
            </a:endParaRPr>
          </a:p>
          <a:p>
            <a:r>
              <a:rPr lang="pl-PL" dirty="0" smtClean="0">
                <a:solidFill>
                  <a:srgbClr val="002060"/>
                </a:solidFill>
              </a:rPr>
              <a:t>Kompetencje społeczne</a:t>
            </a:r>
          </a:p>
          <a:p>
            <a:pPr>
              <a:buFontTx/>
              <a:buChar char="-"/>
            </a:pPr>
            <a:r>
              <a:rPr lang="pl-PL" sz="1800" dirty="0" smtClean="0">
                <a:solidFill>
                  <a:srgbClr val="002060"/>
                </a:solidFill>
              </a:rPr>
              <a:t>Umiejętność współdziałania w zespole w roli członka i lidera zespołu</a:t>
            </a:r>
          </a:p>
          <a:p>
            <a:pPr>
              <a:buFontTx/>
              <a:buChar char="-"/>
            </a:pPr>
            <a:r>
              <a:rPr lang="pl-PL" sz="1800" dirty="0" smtClean="0">
                <a:solidFill>
                  <a:srgbClr val="002060"/>
                </a:solidFill>
              </a:rPr>
              <a:t>Sprawność komunikowania się</a:t>
            </a:r>
          </a:p>
          <a:p>
            <a:pPr>
              <a:buFontTx/>
              <a:buChar char="-"/>
            </a:pPr>
            <a:r>
              <a:rPr lang="pl-PL" sz="1800" dirty="0" smtClean="0">
                <a:solidFill>
                  <a:srgbClr val="002060"/>
                </a:solidFill>
              </a:rPr>
              <a:t>Zdolność do samodzielnego i odpowiedzialnego wykonywania zadań</a:t>
            </a:r>
          </a:p>
          <a:p>
            <a:pPr>
              <a:buFontTx/>
              <a:buChar char="-"/>
            </a:pPr>
            <a:r>
              <a:rPr lang="pl-PL" sz="1800" dirty="0" smtClean="0">
                <a:solidFill>
                  <a:srgbClr val="002060"/>
                </a:solidFill>
              </a:rPr>
              <a:t>Gotowość uczenia się przez całe życie</a:t>
            </a:r>
            <a:endParaRPr lang="pl-PL" sz="1800" dirty="0">
              <a:solidFill>
                <a:srgbClr val="002060"/>
              </a:solidFill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DED9092-430B-4633-B566-D74E37F46D6B}" type="slidenum">
              <a:rPr lang="pl-PL" smtClean="0"/>
              <a:pPr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66791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81565" y="-99392"/>
            <a:ext cx="7467600" cy="1143000"/>
          </a:xfrm>
        </p:spPr>
        <p:txBody>
          <a:bodyPr/>
          <a:lstStyle/>
          <a:p>
            <a:r>
              <a:rPr lang="pl-PL" dirty="0" smtClean="0">
                <a:solidFill>
                  <a:srgbClr val="002060"/>
                </a:solidFill>
              </a:rPr>
              <a:t>Co centralnie a co lokalnie?</a:t>
            </a: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5" name="Prostokąt zaokrąglony 4"/>
          <p:cNvSpPr/>
          <p:nvPr/>
        </p:nvSpPr>
        <p:spPr>
          <a:xfrm>
            <a:off x="1142022" y="1214422"/>
            <a:ext cx="2071702" cy="1428760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Krajowe Ramy Kwalifikacji</a:t>
            </a:r>
            <a:endParaRPr lang="pl-PL" dirty="0"/>
          </a:p>
        </p:txBody>
      </p:sp>
      <p:sp>
        <p:nvSpPr>
          <p:cNvPr id="6" name="Prostokąt zaokrąglony 5"/>
          <p:cNvSpPr/>
          <p:nvPr/>
        </p:nvSpPr>
        <p:spPr>
          <a:xfrm>
            <a:off x="5000628" y="1214422"/>
            <a:ext cx="2071702" cy="142876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Efekty </a:t>
            </a:r>
            <a:r>
              <a:rPr lang="pl-PL" dirty="0"/>
              <a:t>kształcenia </a:t>
            </a:r>
            <a:endParaRPr lang="pl-PL" dirty="0" smtClean="0"/>
          </a:p>
          <a:p>
            <a:pPr algn="ctr"/>
            <a:r>
              <a:rPr lang="pl-PL" dirty="0"/>
              <a:t>dla obszarów</a:t>
            </a:r>
          </a:p>
        </p:txBody>
      </p:sp>
      <p:cxnSp>
        <p:nvCxnSpPr>
          <p:cNvPr id="8" name="Łącznik prosty 7"/>
          <p:cNvCxnSpPr/>
          <p:nvPr/>
        </p:nvCxnSpPr>
        <p:spPr>
          <a:xfrm>
            <a:off x="1115745" y="3211388"/>
            <a:ext cx="6786610" cy="1588"/>
          </a:xfrm>
          <a:prstGeom prst="line">
            <a:avLst/>
          </a:prstGeom>
          <a:ln w="762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trzałka w prawo 11"/>
          <p:cNvSpPr/>
          <p:nvPr/>
        </p:nvSpPr>
        <p:spPr>
          <a:xfrm>
            <a:off x="3451827" y="1807618"/>
            <a:ext cx="1402731" cy="2744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Elipsa 12"/>
          <p:cNvSpPr/>
          <p:nvPr/>
        </p:nvSpPr>
        <p:spPr>
          <a:xfrm>
            <a:off x="1115745" y="3442124"/>
            <a:ext cx="2500330" cy="1285884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Efekty kształcenia dla kierunku</a:t>
            </a:r>
            <a:endParaRPr lang="pl-PL" dirty="0"/>
          </a:p>
        </p:txBody>
      </p:sp>
      <p:sp>
        <p:nvSpPr>
          <p:cNvPr id="14" name="Elipsa 13"/>
          <p:cNvSpPr/>
          <p:nvPr/>
        </p:nvSpPr>
        <p:spPr>
          <a:xfrm>
            <a:off x="4849673" y="3442124"/>
            <a:ext cx="2500330" cy="128588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Efekty kształcenia dla grupy kierunków</a:t>
            </a:r>
            <a:endParaRPr lang="pl-PL" dirty="0"/>
          </a:p>
        </p:txBody>
      </p:sp>
      <p:sp>
        <p:nvSpPr>
          <p:cNvPr id="15" name="Sześciokąt 14"/>
          <p:cNvSpPr/>
          <p:nvPr/>
        </p:nvSpPr>
        <p:spPr>
          <a:xfrm>
            <a:off x="3431284" y="5013176"/>
            <a:ext cx="1785950" cy="1311534"/>
          </a:xfrm>
          <a:prstGeom prst="hexagon">
            <a:avLst/>
          </a:prstGeom>
          <a:solidFill>
            <a:schemeClr val="bg1"/>
          </a:solidFill>
          <a:ln w="762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smtClean="0">
                <a:solidFill>
                  <a:srgbClr val="002060"/>
                </a:solidFill>
              </a:rPr>
              <a:t>Efekty kształcenia dla modułu</a:t>
            </a:r>
            <a:endParaRPr lang="pl-PL" sz="1400" dirty="0">
              <a:solidFill>
                <a:srgbClr val="002060"/>
              </a:solidFill>
            </a:endParaRPr>
          </a:p>
        </p:txBody>
      </p:sp>
      <p:sp>
        <p:nvSpPr>
          <p:cNvPr id="25" name="Strzałka w lewo 24"/>
          <p:cNvSpPr/>
          <p:nvPr/>
        </p:nvSpPr>
        <p:spPr>
          <a:xfrm>
            <a:off x="3779912" y="3977909"/>
            <a:ext cx="936104" cy="214314"/>
          </a:xfrm>
          <a:prstGeom prst="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6" name="Strzałka zakrzywiona w lewo 25"/>
          <p:cNvSpPr/>
          <p:nvPr/>
        </p:nvSpPr>
        <p:spPr>
          <a:xfrm rot="21349089">
            <a:off x="7340495" y="1537136"/>
            <a:ext cx="1428760" cy="2909949"/>
          </a:xfrm>
          <a:prstGeom prst="curvedLef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DED9092-430B-4633-B566-D74E37F46D6B}" type="slidenum">
              <a:rPr lang="pl-PL" smtClean="0"/>
              <a:pPr/>
              <a:t>17</a:t>
            </a:fld>
            <a:endParaRPr lang="pl-PL"/>
          </a:p>
        </p:txBody>
      </p:sp>
      <p:sp>
        <p:nvSpPr>
          <p:cNvPr id="3" name="Strzałka wygięta w górę 2"/>
          <p:cNvSpPr/>
          <p:nvPr/>
        </p:nvSpPr>
        <p:spPr>
          <a:xfrm rot="5400000">
            <a:off x="2101710" y="5089340"/>
            <a:ext cx="916426" cy="764101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Elipsa 8"/>
          <p:cNvSpPr/>
          <p:nvPr/>
        </p:nvSpPr>
        <p:spPr>
          <a:xfrm>
            <a:off x="3025501" y="4382753"/>
            <a:ext cx="2584652" cy="236269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637393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2" grpId="0" animBg="1"/>
      <p:bldP spid="13" grpId="0" animBg="1"/>
      <p:bldP spid="14" grpId="0" animBg="1"/>
      <p:bldP spid="15" grpId="0" animBg="1"/>
      <p:bldP spid="25" grpId="0" animBg="1"/>
      <p:bldP spid="26" grpId="0" animBg="1"/>
      <p:bldP spid="3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>
            <a:normAutofit/>
          </a:bodyPr>
          <a:lstStyle/>
          <a:p>
            <a:r>
              <a:rPr lang="pl-PL" sz="2800" dirty="0" smtClean="0">
                <a:solidFill>
                  <a:srgbClr val="002060"/>
                </a:solidFill>
              </a:rPr>
              <a:t>Budowa nowego programu studiów w warunkach określonych przez ustawę</a:t>
            </a:r>
            <a:endParaRPr lang="pl-PL" sz="2800" dirty="0">
              <a:solidFill>
                <a:srgbClr val="002060"/>
              </a:solidFill>
            </a:endParaRPr>
          </a:p>
        </p:txBody>
      </p:sp>
      <p:sp>
        <p:nvSpPr>
          <p:cNvPr id="6" name="Prostokąt zaokrąglony 5"/>
          <p:cNvSpPr/>
          <p:nvPr/>
        </p:nvSpPr>
        <p:spPr>
          <a:xfrm>
            <a:off x="357158" y="1571612"/>
            <a:ext cx="1571636" cy="64294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bg1"/>
                </a:solidFill>
              </a:rPr>
              <a:t>Misja uczelni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7" name="Prostokąt zaokrąglony 6"/>
          <p:cNvSpPr/>
          <p:nvPr/>
        </p:nvSpPr>
        <p:spPr>
          <a:xfrm>
            <a:off x="357158" y="2428868"/>
            <a:ext cx="1571636" cy="642942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Potrzeby rynku pracy</a:t>
            </a:r>
            <a:endParaRPr lang="pl-PL" dirty="0"/>
          </a:p>
        </p:txBody>
      </p:sp>
      <p:sp>
        <p:nvSpPr>
          <p:cNvPr id="8" name="Prostokąt zaokrąglony 7"/>
          <p:cNvSpPr/>
          <p:nvPr/>
        </p:nvSpPr>
        <p:spPr>
          <a:xfrm>
            <a:off x="357158" y="3286124"/>
            <a:ext cx="1571636" cy="642942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Potrzeby społeczne</a:t>
            </a:r>
            <a:endParaRPr lang="pl-PL" dirty="0"/>
          </a:p>
        </p:txBody>
      </p:sp>
      <p:sp>
        <p:nvSpPr>
          <p:cNvPr id="9" name="Prostokąt zaokrąglony 8"/>
          <p:cNvSpPr/>
          <p:nvPr/>
        </p:nvSpPr>
        <p:spPr>
          <a:xfrm>
            <a:off x="357158" y="4071942"/>
            <a:ext cx="1571636" cy="642942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Dobre praktyki</a:t>
            </a:r>
            <a:endParaRPr lang="pl-PL" dirty="0"/>
          </a:p>
        </p:txBody>
      </p:sp>
      <p:sp>
        <p:nvSpPr>
          <p:cNvPr id="10" name="Prostokąt zaokrąglony 9"/>
          <p:cNvSpPr/>
          <p:nvPr/>
        </p:nvSpPr>
        <p:spPr>
          <a:xfrm>
            <a:off x="357158" y="4929198"/>
            <a:ext cx="1571636" cy="642942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smtClean="0"/>
              <a:t>Zasoby ludzkie i sprzętowe</a:t>
            </a:r>
            <a:endParaRPr lang="pl-PL" sz="1600" dirty="0"/>
          </a:p>
        </p:txBody>
      </p:sp>
      <p:sp>
        <p:nvSpPr>
          <p:cNvPr id="12" name="Elipsa 11"/>
          <p:cNvSpPr/>
          <p:nvPr/>
        </p:nvSpPr>
        <p:spPr>
          <a:xfrm>
            <a:off x="4678528" y="1250141"/>
            <a:ext cx="3929090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smtClean="0"/>
              <a:t>Krajowe Ramy Kwalifikacji</a:t>
            </a:r>
          </a:p>
          <a:p>
            <a:pPr algn="ctr"/>
            <a:r>
              <a:rPr lang="pl-PL" sz="1400" dirty="0" smtClean="0"/>
              <a:t>Efekty kształcenia dla obszarów</a:t>
            </a:r>
            <a:endParaRPr lang="pl-PL" sz="1400" dirty="0"/>
          </a:p>
        </p:txBody>
      </p:sp>
      <p:sp>
        <p:nvSpPr>
          <p:cNvPr id="13" name="Prostokąt zaokrąglony 12"/>
          <p:cNvSpPr/>
          <p:nvPr/>
        </p:nvSpPr>
        <p:spPr>
          <a:xfrm>
            <a:off x="5744810" y="3052059"/>
            <a:ext cx="3000396" cy="2607487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Program kształcenia:</a:t>
            </a:r>
          </a:p>
          <a:p>
            <a:pPr marL="285750" indent="-285750" algn="ctr">
              <a:buFont typeface="Wingdings" pitchFamily="2" charset="2"/>
              <a:buChar char="§"/>
            </a:pPr>
            <a:r>
              <a:rPr lang="pl-PL" dirty="0" smtClean="0"/>
              <a:t>Efekty kształcenia dla kierunku</a:t>
            </a:r>
          </a:p>
          <a:p>
            <a:pPr marL="285750" indent="-285750" algn="ctr">
              <a:buFont typeface="Wingdings" pitchFamily="2" charset="2"/>
              <a:buChar char="§"/>
            </a:pPr>
            <a:r>
              <a:rPr lang="pl-PL" dirty="0" smtClean="0"/>
              <a:t>Opis metod ich realizacji</a:t>
            </a:r>
          </a:p>
          <a:p>
            <a:pPr marL="285750" indent="-285750" algn="ctr">
              <a:buFont typeface="Wingdings" pitchFamily="2" charset="2"/>
              <a:buChar char="§"/>
            </a:pPr>
            <a:r>
              <a:rPr lang="pl-PL" dirty="0" smtClean="0"/>
              <a:t>Opis metod  ich ewaluacji</a:t>
            </a:r>
            <a:endParaRPr lang="pl-PL" dirty="0"/>
          </a:p>
        </p:txBody>
      </p:sp>
      <p:sp>
        <p:nvSpPr>
          <p:cNvPr id="14" name="Strzałka w dół 13"/>
          <p:cNvSpPr/>
          <p:nvPr/>
        </p:nvSpPr>
        <p:spPr>
          <a:xfrm rot="2766643">
            <a:off x="5226776" y="2257787"/>
            <a:ext cx="285752" cy="21615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Sześcian 23"/>
          <p:cNvSpPr/>
          <p:nvPr/>
        </p:nvSpPr>
        <p:spPr>
          <a:xfrm>
            <a:off x="3286116" y="2285992"/>
            <a:ext cx="1214446" cy="3786214"/>
          </a:xfrm>
          <a:prstGeom prst="cub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pl-PL" dirty="0" smtClean="0">
                <a:solidFill>
                  <a:srgbClr val="C00000"/>
                </a:solidFill>
              </a:rPr>
              <a:t>Zakładane efekty kształcenia</a:t>
            </a:r>
            <a:endParaRPr lang="pl-PL" dirty="0">
              <a:solidFill>
                <a:srgbClr val="C00000"/>
              </a:solidFill>
            </a:endParaRPr>
          </a:p>
        </p:txBody>
      </p:sp>
      <p:sp>
        <p:nvSpPr>
          <p:cNvPr id="25" name="Prostokąt zaokrąglony 24"/>
          <p:cNvSpPr/>
          <p:nvPr/>
        </p:nvSpPr>
        <p:spPr>
          <a:xfrm>
            <a:off x="357158" y="5857892"/>
            <a:ext cx="1571636" cy="642942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bg1"/>
                </a:solidFill>
              </a:rPr>
              <a:t>Inne czynniki</a:t>
            </a:r>
            <a:endParaRPr lang="pl-PL" dirty="0">
              <a:solidFill>
                <a:schemeClr val="bg1"/>
              </a:solidFill>
            </a:endParaRPr>
          </a:p>
        </p:txBody>
      </p:sp>
      <p:grpSp>
        <p:nvGrpSpPr>
          <p:cNvPr id="31" name="Grupa 30"/>
          <p:cNvGrpSpPr/>
          <p:nvPr/>
        </p:nvGrpSpPr>
        <p:grpSpPr>
          <a:xfrm>
            <a:off x="2145033" y="2284101"/>
            <a:ext cx="836235" cy="3806530"/>
            <a:chOff x="2145033" y="2284101"/>
            <a:chExt cx="836235" cy="3806530"/>
          </a:xfrm>
        </p:grpSpPr>
        <p:sp>
          <p:nvSpPr>
            <p:cNvPr id="20" name="Strzałka w prawo 19"/>
            <p:cNvSpPr/>
            <p:nvPr/>
          </p:nvSpPr>
          <p:spPr>
            <a:xfrm rot="1359180" flipV="1">
              <a:off x="2145034" y="2284101"/>
              <a:ext cx="764796" cy="16319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6" name="Strzałka w prawo 25"/>
            <p:cNvSpPr/>
            <p:nvPr/>
          </p:nvSpPr>
          <p:spPr>
            <a:xfrm rot="1359180" flipV="1">
              <a:off x="2216472" y="2855606"/>
              <a:ext cx="764796" cy="16319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7" name="Strzałka w prawo 26"/>
            <p:cNvSpPr/>
            <p:nvPr/>
          </p:nvSpPr>
          <p:spPr>
            <a:xfrm rot="166232" flipV="1">
              <a:off x="2145035" y="3641423"/>
              <a:ext cx="764796" cy="16319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8" name="Strzałka w prawo 27"/>
            <p:cNvSpPr/>
            <p:nvPr/>
          </p:nvSpPr>
          <p:spPr>
            <a:xfrm flipV="1">
              <a:off x="2145033" y="4355803"/>
              <a:ext cx="764796" cy="16319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9" name="Strzałka w prawo 28"/>
            <p:cNvSpPr/>
            <p:nvPr/>
          </p:nvSpPr>
          <p:spPr>
            <a:xfrm flipV="1">
              <a:off x="2216472" y="5213060"/>
              <a:ext cx="764796" cy="16319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0" name="Strzałka w prawo 29"/>
            <p:cNvSpPr/>
            <p:nvPr/>
          </p:nvSpPr>
          <p:spPr>
            <a:xfrm rot="20548400" flipV="1">
              <a:off x="2216471" y="5927440"/>
              <a:ext cx="764796" cy="16319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33" name="Strzałka w prawo z wcięciem 32"/>
          <p:cNvSpPr/>
          <p:nvPr/>
        </p:nvSpPr>
        <p:spPr>
          <a:xfrm>
            <a:off x="4714876" y="4929198"/>
            <a:ext cx="1000132" cy="785818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DED9092-430B-4633-B566-D74E37F46D6B}" type="slidenum">
              <a:rPr lang="pl-PL" smtClean="0"/>
              <a:pPr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141357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24" grpId="0" animBg="1"/>
      <p:bldP spid="25" grpId="0" animBg="1"/>
      <p:bldP spid="3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solidFill>
                  <a:srgbClr val="002060"/>
                </a:solidFill>
              </a:rPr>
              <a:t>Co z istniejącymi, sprawdzonymi programami studiów?</a:t>
            </a: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571472" y="1857364"/>
            <a:ext cx="82153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rgbClr val="FF0000"/>
                </a:solidFill>
              </a:rPr>
              <a:t>Nie musi się z nich rezygnować.</a:t>
            </a:r>
          </a:p>
          <a:p>
            <a:endParaRPr lang="pl-PL" dirty="0" smtClean="0">
              <a:solidFill>
                <a:srgbClr val="FF0000"/>
              </a:solidFill>
            </a:endParaRPr>
          </a:p>
          <a:p>
            <a:r>
              <a:rPr lang="pl-PL" dirty="0" smtClean="0">
                <a:solidFill>
                  <a:srgbClr val="FF0000"/>
                </a:solidFill>
              </a:rPr>
              <a:t>Trzeba jednak opisać je i zweryfikować przy pomocy efektów kształcenia.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6" name="Sześcian 5"/>
          <p:cNvSpPr/>
          <p:nvPr/>
        </p:nvSpPr>
        <p:spPr>
          <a:xfrm>
            <a:off x="642910" y="3000372"/>
            <a:ext cx="3000396" cy="100013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bg1"/>
                </a:solidFill>
              </a:rPr>
              <a:t>Istniejący program studiów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7" name="Zwój poziomy 6"/>
          <p:cNvSpPr/>
          <p:nvPr/>
        </p:nvSpPr>
        <p:spPr>
          <a:xfrm>
            <a:off x="5357818" y="2928934"/>
            <a:ext cx="3214710" cy="1000132"/>
          </a:xfrm>
          <a:prstGeom prst="horizontalScroll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Wyłonione dla programu studiów efekty kształcenia</a:t>
            </a:r>
            <a:endParaRPr lang="pl-PL" dirty="0"/>
          </a:p>
        </p:txBody>
      </p:sp>
      <p:sp>
        <p:nvSpPr>
          <p:cNvPr id="8" name="Puszka 7"/>
          <p:cNvSpPr/>
          <p:nvPr/>
        </p:nvSpPr>
        <p:spPr>
          <a:xfrm>
            <a:off x="3143240" y="4572008"/>
            <a:ext cx="2571768" cy="1428760"/>
          </a:xfrm>
          <a:prstGeom prst="can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Weryfikacja</a:t>
            </a:r>
            <a:endParaRPr lang="pl-PL" dirty="0"/>
          </a:p>
        </p:txBody>
      </p:sp>
      <p:sp>
        <p:nvSpPr>
          <p:cNvPr id="9" name="Strzałka w prawo 8"/>
          <p:cNvSpPr/>
          <p:nvPr/>
        </p:nvSpPr>
        <p:spPr>
          <a:xfrm rot="796043">
            <a:off x="2143108" y="4214818"/>
            <a:ext cx="150019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trzałka w prawo 9"/>
          <p:cNvSpPr/>
          <p:nvPr/>
        </p:nvSpPr>
        <p:spPr>
          <a:xfrm rot="9698207">
            <a:off x="5280583" y="4140714"/>
            <a:ext cx="1373571" cy="1852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Wstęga w dół 10"/>
          <p:cNvSpPr/>
          <p:nvPr/>
        </p:nvSpPr>
        <p:spPr>
          <a:xfrm>
            <a:off x="785786" y="6215082"/>
            <a:ext cx="7429552" cy="428628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Program studiów po weryfikacji</a:t>
            </a:r>
            <a:endParaRPr lang="pl-PL" dirty="0"/>
          </a:p>
        </p:txBody>
      </p:sp>
      <p:sp>
        <p:nvSpPr>
          <p:cNvPr id="12" name="Strzałka w lewo i prawo 11"/>
          <p:cNvSpPr/>
          <p:nvPr/>
        </p:nvSpPr>
        <p:spPr>
          <a:xfrm>
            <a:off x="3929058" y="3429000"/>
            <a:ext cx="1000132" cy="21431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DED9092-430B-4633-B566-D74E37F46D6B}" type="slidenum">
              <a:rPr lang="pl-PL" smtClean="0"/>
              <a:pPr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42892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Europejski Obszar Szkolnictwa Wyższego – co to właściwie jest?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DED9092-430B-4633-B566-D74E37F46D6B}" type="slidenum">
              <a:rPr lang="pl-PL" smtClean="0"/>
              <a:pPr/>
              <a:t>2</a:t>
            </a:fld>
            <a:endParaRPr lang="pl-PL"/>
          </a:p>
        </p:txBody>
      </p:sp>
      <p:sp>
        <p:nvSpPr>
          <p:cNvPr id="5" name="Chmurka 4"/>
          <p:cNvSpPr/>
          <p:nvPr/>
        </p:nvSpPr>
        <p:spPr>
          <a:xfrm>
            <a:off x="899592" y="2060848"/>
            <a:ext cx="4608512" cy="18002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600" dirty="0" smtClean="0">
                <a:solidFill>
                  <a:schemeClr val="bg1"/>
                </a:solidFill>
              </a:rPr>
              <a:t>EHEA</a:t>
            </a:r>
            <a:endParaRPr lang="pl-PL" sz="3600" dirty="0">
              <a:solidFill>
                <a:schemeClr val="bg1"/>
              </a:solidFill>
            </a:endParaRPr>
          </a:p>
        </p:txBody>
      </p:sp>
      <p:sp>
        <p:nvSpPr>
          <p:cNvPr id="6" name="Chmurka 5"/>
          <p:cNvSpPr/>
          <p:nvPr/>
        </p:nvSpPr>
        <p:spPr>
          <a:xfrm>
            <a:off x="1259632" y="4437112"/>
            <a:ext cx="4608512" cy="1728192"/>
          </a:xfrm>
          <a:prstGeom prst="cloud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600" dirty="0" smtClean="0"/>
              <a:t>EOSW</a:t>
            </a:r>
            <a:endParaRPr lang="pl-PL" sz="360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6084168" y="2275998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0" dirty="0" smtClean="0">
                <a:solidFill>
                  <a:srgbClr val="C00000"/>
                </a:solidFill>
              </a:rPr>
              <a:t>?!</a:t>
            </a:r>
            <a:endParaRPr lang="pl-PL" sz="20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970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 fontScale="90000"/>
          </a:bodyPr>
          <a:lstStyle/>
          <a:p>
            <a:r>
              <a:rPr lang="pl-PL" dirty="0" smtClean="0">
                <a:solidFill>
                  <a:srgbClr val="002060"/>
                </a:solidFill>
              </a:rPr>
              <a:t>Cechy prawidłowych efektów kształcenia</a:t>
            </a: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7467600" cy="4873752"/>
          </a:xfrm>
        </p:spPr>
        <p:txBody>
          <a:bodyPr>
            <a:normAutofit fontScale="92500" lnSpcReduction="10000"/>
          </a:bodyPr>
          <a:lstStyle/>
          <a:p>
            <a:r>
              <a:rPr lang="pl-PL" sz="4000" dirty="0" smtClean="0">
                <a:solidFill>
                  <a:srgbClr val="C00000"/>
                </a:solidFill>
              </a:rPr>
              <a:t>S</a:t>
            </a:r>
            <a:r>
              <a:rPr lang="pl-PL" sz="2000" dirty="0" smtClean="0">
                <a:solidFill>
                  <a:srgbClr val="002060"/>
                </a:solidFill>
              </a:rPr>
              <a:t>PECIFIC – konkretne – EK powinny konkretnie określać jaką wiedzę i umiejętności powinien osiągać student po zakończeniu kursu.</a:t>
            </a:r>
          </a:p>
          <a:p>
            <a:r>
              <a:rPr lang="pl-PL" sz="4000" dirty="0" smtClean="0">
                <a:solidFill>
                  <a:srgbClr val="C00000"/>
                </a:solidFill>
              </a:rPr>
              <a:t>M</a:t>
            </a:r>
            <a:r>
              <a:rPr lang="pl-PL" sz="2000" dirty="0" smtClean="0">
                <a:solidFill>
                  <a:srgbClr val="002060"/>
                </a:solidFill>
              </a:rPr>
              <a:t>EASURABLE – mierzalne – każdemu efektowi towarzyszą przejrzyste kryteria oceny, pozwalające określić czy i na ile został osiągnięty </a:t>
            </a:r>
          </a:p>
          <a:p>
            <a:r>
              <a:rPr lang="pl-PL" sz="4000" dirty="0" smtClean="0">
                <a:solidFill>
                  <a:srgbClr val="C00000"/>
                </a:solidFill>
              </a:rPr>
              <a:t>A</a:t>
            </a:r>
            <a:r>
              <a:rPr lang="pl-PL" sz="2000" dirty="0" smtClean="0">
                <a:solidFill>
                  <a:srgbClr val="002060"/>
                </a:solidFill>
              </a:rPr>
              <a:t>CCTEPTABLE – akceptowalny – przedyskutowany z interesariuszami i skonsultowany z zewnętrznymi wytycznymi</a:t>
            </a:r>
          </a:p>
          <a:p>
            <a:r>
              <a:rPr lang="pl-PL" sz="4000" dirty="0" smtClean="0">
                <a:solidFill>
                  <a:srgbClr val="C00000"/>
                </a:solidFill>
              </a:rPr>
              <a:t>R</a:t>
            </a:r>
            <a:r>
              <a:rPr lang="pl-PL" sz="2000" dirty="0" smtClean="0">
                <a:solidFill>
                  <a:srgbClr val="002060"/>
                </a:solidFill>
              </a:rPr>
              <a:t>EALISTIC – możliwy do osiągnięcia w ramach realizacji przedmiotu</a:t>
            </a:r>
          </a:p>
          <a:p>
            <a:r>
              <a:rPr lang="pl-PL" sz="4000" dirty="0" smtClean="0">
                <a:solidFill>
                  <a:srgbClr val="C00000"/>
                </a:solidFill>
              </a:rPr>
              <a:t>T</a:t>
            </a:r>
            <a:r>
              <a:rPr lang="pl-PL" sz="2000" dirty="0" smtClean="0">
                <a:solidFill>
                  <a:srgbClr val="002060"/>
                </a:solidFill>
              </a:rPr>
              <a:t>IME-SCALED – osiągalne  - EK powinny być osiągalne w czasie zaplanowanym w programie</a:t>
            </a:r>
            <a:endParaRPr lang="pl-PL" sz="2000" dirty="0">
              <a:solidFill>
                <a:srgbClr val="002060"/>
              </a:solidFill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DED9092-430B-4633-B566-D74E37F46D6B}" type="slidenum">
              <a:rPr lang="pl-PL" smtClean="0"/>
              <a:pPr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70733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solidFill>
                  <a:srgbClr val="002060"/>
                </a:solidFill>
              </a:rPr>
              <a:t>Sprawdzanie osiągniecia efektów kształcenia przez studenta.</a:t>
            </a: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002060"/>
                </a:solidFill>
              </a:rPr>
              <a:t>Ocena kształtująca – formatywna - dokonywana kilkakrotnie w semestrze . Służy studentowi i prowadzącemu do oszacowania postępów w nauce i weryfikacji stosowanych metod</a:t>
            </a:r>
          </a:p>
          <a:p>
            <a:endParaRPr lang="pl-PL" dirty="0">
              <a:solidFill>
                <a:srgbClr val="002060"/>
              </a:solidFill>
            </a:endParaRPr>
          </a:p>
          <a:p>
            <a:r>
              <a:rPr lang="pl-PL" dirty="0" smtClean="0">
                <a:solidFill>
                  <a:srgbClr val="002060"/>
                </a:solidFill>
              </a:rPr>
              <a:t>Ocena podsumowująca – </a:t>
            </a:r>
            <a:r>
              <a:rPr lang="pl-PL" dirty="0" err="1" smtClean="0">
                <a:solidFill>
                  <a:srgbClr val="002060"/>
                </a:solidFill>
              </a:rPr>
              <a:t>sumatywna</a:t>
            </a:r>
            <a:r>
              <a:rPr lang="pl-PL" dirty="0" smtClean="0">
                <a:solidFill>
                  <a:srgbClr val="002060"/>
                </a:solidFill>
              </a:rPr>
              <a:t> – dokonywana na koniec semestru pozwala stwierdzić, czy i w jakim stopniu student osiągnął zakładane efekty kształcenia</a:t>
            </a: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DED9092-430B-4633-B566-D74E37F46D6B}" type="slidenum">
              <a:rPr lang="pl-PL" smtClean="0"/>
              <a:pPr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45433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Gradacja oceny za osiągnięcie efektu kształcenia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DED9092-430B-4633-B566-D74E37F46D6B}" type="slidenum">
              <a:rPr lang="pl-PL" smtClean="0"/>
              <a:pPr/>
              <a:t>22</a:t>
            </a:fld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467544" y="2204864"/>
            <a:ext cx="446449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l-PL" b="1" dirty="0" smtClean="0">
                <a:solidFill>
                  <a:srgbClr val="FF0000"/>
                </a:solidFill>
              </a:rPr>
              <a:t> Zofia</a:t>
            </a:r>
            <a:r>
              <a:rPr lang="pl-PL" dirty="0" smtClean="0">
                <a:solidFill>
                  <a:srgbClr val="002060"/>
                </a:solidFill>
              </a:rPr>
              <a:t> </a:t>
            </a:r>
            <a:r>
              <a:rPr lang="pl-PL" dirty="0">
                <a:solidFill>
                  <a:srgbClr val="002060"/>
                </a:solidFill>
              </a:rPr>
              <a:t>– interpretuje dokument w powiązaniu z szerokim tłem historycznym </a:t>
            </a:r>
            <a:r>
              <a:rPr lang="pl-PL" dirty="0" smtClean="0">
                <a:solidFill>
                  <a:srgbClr val="002060"/>
                </a:solidFill>
              </a:rPr>
              <a:t>epoki</a:t>
            </a:r>
          </a:p>
          <a:p>
            <a:pPr>
              <a:buFont typeface="Wingdings" pitchFamily="2" charset="2"/>
              <a:buChar char="ü"/>
            </a:pPr>
            <a:endParaRPr lang="pl-PL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ü"/>
            </a:pPr>
            <a:endParaRPr lang="pl-PL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pl-PL" b="1" dirty="0" smtClean="0">
                <a:solidFill>
                  <a:srgbClr val="FF0000"/>
                </a:solidFill>
              </a:rPr>
              <a:t> Agata</a:t>
            </a:r>
            <a:r>
              <a:rPr lang="pl-PL" dirty="0" smtClean="0">
                <a:solidFill>
                  <a:srgbClr val="002060"/>
                </a:solidFill>
              </a:rPr>
              <a:t> </a:t>
            </a:r>
            <a:r>
              <a:rPr lang="pl-PL" dirty="0">
                <a:solidFill>
                  <a:srgbClr val="002060"/>
                </a:solidFill>
              </a:rPr>
              <a:t>– interpretuje dokument, </a:t>
            </a:r>
            <a:r>
              <a:rPr lang="pl-PL" dirty="0" smtClean="0">
                <a:solidFill>
                  <a:srgbClr val="002060"/>
                </a:solidFill>
              </a:rPr>
              <a:t>rozwija opis faktów, których dokument dotyczy</a:t>
            </a:r>
          </a:p>
          <a:p>
            <a:pPr>
              <a:buFont typeface="Wingdings" pitchFamily="2" charset="2"/>
              <a:buChar char="ü"/>
            </a:pPr>
            <a:endParaRPr lang="pl-PL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ü"/>
            </a:pPr>
            <a:endParaRPr lang="pl-PL" dirty="0">
              <a:solidFill>
                <a:srgbClr val="002060"/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pl-PL" b="1" dirty="0" smtClean="0">
                <a:solidFill>
                  <a:srgbClr val="FF0000"/>
                </a:solidFill>
              </a:rPr>
              <a:t>Barbara</a:t>
            </a:r>
            <a:r>
              <a:rPr lang="pl-PL" dirty="0" smtClean="0">
                <a:solidFill>
                  <a:srgbClr val="002060"/>
                </a:solidFill>
              </a:rPr>
              <a:t> </a:t>
            </a:r>
            <a:r>
              <a:rPr lang="pl-PL" dirty="0">
                <a:solidFill>
                  <a:srgbClr val="002060"/>
                </a:solidFill>
              </a:rPr>
              <a:t>– odczytuje i streszcza dokument rękopiśmienny</a:t>
            </a:r>
          </a:p>
          <a:p>
            <a:endParaRPr lang="pl-PL" dirty="0">
              <a:solidFill>
                <a:srgbClr val="002060"/>
              </a:solidFill>
            </a:endParaRPr>
          </a:p>
          <a:p>
            <a:r>
              <a:rPr lang="pl-PL" dirty="0" smtClean="0">
                <a:solidFill>
                  <a:srgbClr val="FF0000"/>
                </a:solidFill>
              </a:rPr>
              <a:t> 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467544" y="1556792"/>
            <a:ext cx="5472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002060"/>
                </a:solidFill>
              </a:rPr>
              <a:t>Moduł – Paleografia i neografia historyczna</a:t>
            </a:r>
            <a:endParaRPr lang="pl-PL" sz="2000" b="1" dirty="0">
              <a:solidFill>
                <a:srgbClr val="002060"/>
              </a:solidFill>
            </a:endParaRPr>
          </a:p>
        </p:txBody>
      </p:sp>
      <p:sp>
        <p:nvSpPr>
          <p:cNvPr id="8" name="Strzałka w górę 7"/>
          <p:cNvSpPr/>
          <p:nvPr/>
        </p:nvSpPr>
        <p:spPr>
          <a:xfrm>
            <a:off x="2313257" y="4195539"/>
            <a:ext cx="216024" cy="529605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trzałka w górę 8"/>
          <p:cNvSpPr/>
          <p:nvPr/>
        </p:nvSpPr>
        <p:spPr>
          <a:xfrm>
            <a:off x="2313257" y="2928410"/>
            <a:ext cx="216024" cy="504056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le tekstowe 10"/>
          <p:cNvSpPr txBox="1"/>
          <p:nvPr/>
        </p:nvSpPr>
        <p:spPr>
          <a:xfrm>
            <a:off x="6948264" y="2343363"/>
            <a:ext cx="12961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err="1">
                <a:solidFill>
                  <a:srgbClr val="FF0000"/>
                </a:solidFill>
              </a:rPr>
              <a:t>b</a:t>
            </a:r>
            <a:r>
              <a:rPr lang="pl-PL" sz="2400" b="1" dirty="0" err="1" smtClean="0">
                <a:solidFill>
                  <a:srgbClr val="FF0000"/>
                </a:solidFill>
              </a:rPr>
              <a:t>db</a:t>
            </a:r>
            <a:endParaRPr lang="pl-PL" sz="2400" b="1" dirty="0" smtClean="0">
              <a:solidFill>
                <a:srgbClr val="FF0000"/>
              </a:solidFill>
            </a:endParaRPr>
          </a:p>
          <a:p>
            <a:endParaRPr lang="pl-PL" sz="2400" b="1" dirty="0">
              <a:solidFill>
                <a:srgbClr val="FF0000"/>
              </a:solidFill>
            </a:endParaRPr>
          </a:p>
          <a:p>
            <a:endParaRPr lang="pl-PL" sz="2400" b="1" dirty="0" smtClean="0">
              <a:solidFill>
                <a:srgbClr val="FF0000"/>
              </a:solidFill>
            </a:endParaRPr>
          </a:p>
          <a:p>
            <a:r>
              <a:rPr lang="pl-PL" sz="2400" b="1" dirty="0" err="1" smtClean="0">
                <a:solidFill>
                  <a:srgbClr val="FF0000"/>
                </a:solidFill>
              </a:rPr>
              <a:t>db</a:t>
            </a:r>
            <a:endParaRPr lang="pl-PL" sz="2400" b="1" dirty="0" smtClean="0">
              <a:solidFill>
                <a:srgbClr val="FF0000"/>
              </a:solidFill>
            </a:endParaRPr>
          </a:p>
          <a:p>
            <a:endParaRPr lang="pl-PL" sz="2400" b="1" dirty="0">
              <a:solidFill>
                <a:srgbClr val="FF0000"/>
              </a:solidFill>
            </a:endParaRPr>
          </a:p>
          <a:p>
            <a:endParaRPr lang="pl-PL" sz="2400" b="1" dirty="0" smtClean="0">
              <a:solidFill>
                <a:srgbClr val="FF0000"/>
              </a:solidFill>
            </a:endParaRPr>
          </a:p>
          <a:p>
            <a:r>
              <a:rPr lang="pl-PL" sz="2400" b="1" dirty="0" err="1" smtClean="0">
                <a:solidFill>
                  <a:srgbClr val="FF0000"/>
                </a:solidFill>
              </a:rPr>
              <a:t>dst</a:t>
            </a:r>
            <a:endParaRPr lang="pl-PL" sz="2400" b="1" dirty="0" smtClean="0">
              <a:solidFill>
                <a:srgbClr val="FF0000"/>
              </a:solidFill>
            </a:endParaRPr>
          </a:p>
          <a:p>
            <a:endParaRPr lang="pl-PL" sz="2400" b="1" dirty="0" smtClean="0">
              <a:solidFill>
                <a:srgbClr val="FF0000"/>
              </a:solidFill>
            </a:endParaRPr>
          </a:p>
          <a:p>
            <a:endParaRPr lang="pl-PL" sz="2400" b="1" dirty="0">
              <a:solidFill>
                <a:srgbClr val="FF0000"/>
              </a:solidFill>
            </a:endParaRPr>
          </a:p>
        </p:txBody>
      </p:sp>
      <p:sp>
        <p:nvSpPr>
          <p:cNvPr id="12" name="Strzałka w prawo 11"/>
          <p:cNvSpPr/>
          <p:nvPr/>
        </p:nvSpPr>
        <p:spPr>
          <a:xfrm>
            <a:off x="5148064" y="2492896"/>
            <a:ext cx="1584176" cy="28803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Strzałka w prawo 12"/>
          <p:cNvSpPr/>
          <p:nvPr/>
        </p:nvSpPr>
        <p:spPr>
          <a:xfrm>
            <a:off x="5148064" y="3573016"/>
            <a:ext cx="1584176" cy="28803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Strzałka w prawo 13"/>
          <p:cNvSpPr/>
          <p:nvPr/>
        </p:nvSpPr>
        <p:spPr>
          <a:xfrm>
            <a:off x="5148064" y="4725144"/>
            <a:ext cx="1584176" cy="28803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Strzałka w górę 14"/>
          <p:cNvSpPr/>
          <p:nvPr/>
        </p:nvSpPr>
        <p:spPr>
          <a:xfrm>
            <a:off x="7092280" y="2924944"/>
            <a:ext cx="216024" cy="50405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Strzałka w górę 16"/>
          <p:cNvSpPr/>
          <p:nvPr/>
        </p:nvSpPr>
        <p:spPr>
          <a:xfrm>
            <a:off x="7165195" y="4037060"/>
            <a:ext cx="216024" cy="50405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87110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63" y="35718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pl-PL" dirty="0" smtClean="0">
                <a:solidFill>
                  <a:srgbClr val="002060"/>
                </a:solidFill>
              </a:rPr>
              <a:t>Suplement do dyplomu</a:t>
            </a: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25603" name="Symbol zastępczy zawartości 2"/>
          <p:cNvSpPr>
            <a:spLocks noGrp="1"/>
          </p:cNvSpPr>
          <p:nvPr>
            <p:ph idx="1"/>
          </p:nvPr>
        </p:nvSpPr>
        <p:spPr>
          <a:xfrm>
            <a:off x="500063" y="2071688"/>
            <a:ext cx="8285162" cy="4071937"/>
          </a:xfrm>
        </p:spPr>
        <p:txBody>
          <a:bodyPr/>
          <a:lstStyle/>
          <a:p>
            <a:pPr eaLnBrk="1" hangingPunct="1">
              <a:defRPr/>
            </a:pPr>
            <a:r>
              <a:rPr lang="pl-PL" sz="2000" dirty="0" smtClean="0">
                <a:solidFill>
                  <a:schemeClr val="accent3"/>
                </a:solidFill>
              </a:rPr>
              <a:t>W suplemencie do dyplomu wymienione są wszystkie  osiągnięcia absolwenta w dziedzinie uczenia się innych form aktywności podczas studiów.</a:t>
            </a:r>
          </a:p>
          <a:p>
            <a:pPr eaLnBrk="1" hangingPunct="1">
              <a:defRPr/>
            </a:pPr>
            <a:endParaRPr lang="pl-PL" sz="2000" dirty="0" smtClean="0">
              <a:solidFill>
                <a:schemeClr val="accent3"/>
              </a:solidFill>
            </a:endParaRPr>
          </a:p>
          <a:p>
            <a:pPr eaLnBrk="1" hangingPunct="1">
              <a:defRPr/>
            </a:pPr>
            <a:r>
              <a:rPr lang="pl-PL" sz="2000" dirty="0" smtClean="0">
                <a:solidFill>
                  <a:schemeClr val="accent3"/>
                </a:solidFill>
              </a:rPr>
              <a:t>Suplement do dyplomu ułatwia mobilność pionową stanowiąc podstawę do uznawania kwalifikacji absolwenta w dalszym toku kształcenia</a:t>
            </a:r>
          </a:p>
          <a:p>
            <a:pPr eaLnBrk="1" hangingPunct="1">
              <a:defRPr/>
            </a:pPr>
            <a:endParaRPr lang="pl-PL" sz="2000" dirty="0" smtClean="0">
              <a:solidFill>
                <a:schemeClr val="accent3"/>
              </a:solidFill>
            </a:endParaRPr>
          </a:p>
          <a:p>
            <a:pPr eaLnBrk="1" hangingPunct="1">
              <a:defRPr/>
            </a:pPr>
            <a:r>
              <a:rPr lang="pl-PL" sz="2000" dirty="0" smtClean="0">
                <a:solidFill>
                  <a:schemeClr val="accent3"/>
                </a:solidFill>
              </a:rPr>
              <a:t>Suplement do dyplomu jest dla przyszłego pracodawcy pierwszym źródłem wiadomości o kompetencjach absolwenta</a:t>
            </a:r>
            <a:r>
              <a:rPr lang="pl-PL" sz="2000" dirty="0" smtClean="0"/>
              <a:t>.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DED9092-430B-4633-B566-D74E37F46D6B}" type="slidenum">
              <a:rPr lang="pl-PL" smtClean="0"/>
              <a:pPr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1194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7015163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pl-PL" sz="3600" dirty="0" smtClean="0">
                <a:solidFill>
                  <a:srgbClr val="002060"/>
                </a:solidFill>
              </a:rPr>
              <a:t>Jakość, </a:t>
            </a:r>
            <a:r>
              <a:rPr lang="pl-PL" sz="3600" dirty="0" err="1" smtClean="0">
                <a:solidFill>
                  <a:srgbClr val="002060"/>
                </a:solidFill>
              </a:rPr>
              <a:t>jakość</a:t>
            </a:r>
            <a:r>
              <a:rPr lang="pl-PL" sz="3600" dirty="0" smtClean="0">
                <a:solidFill>
                  <a:srgbClr val="002060"/>
                </a:solidFill>
              </a:rPr>
              <a:t> i jeszcze raz jakość !</a:t>
            </a:r>
            <a:endParaRPr lang="pl-PL" sz="3600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0063" y="1714500"/>
            <a:ext cx="8229600" cy="43894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pl-PL" dirty="0" smtClean="0">
                <a:solidFill>
                  <a:schemeClr val="accent3">
                    <a:lumMod val="75000"/>
                  </a:schemeClr>
                </a:solidFill>
              </a:rPr>
              <a:t>Ważnym elementem zachodzących zmian jest nieustanny monitoring  i zapewnienie jakości </a:t>
            </a:r>
          </a:p>
          <a:p>
            <a:pPr eaLnBrk="1" hangingPunct="1">
              <a:defRPr/>
            </a:pPr>
            <a:endParaRPr lang="pl-PL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pl-PL" dirty="0" smtClean="0">
                <a:solidFill>
                  <a:schemeClr val="accent3">
                    <a:lumMod val="75000"/>
                  </a:schemeClr>
                </a:solidFill>
              </a:rPr>
              <a:t>Dobra uczelnia powinna posiadać sprawny wewnętrzny system zapewniania jakości.</a:t>
            </a:r>
          </a:p>
          <a:p>
            <a:pPr eaLnBrk="1" hangingPunct="1">
              <a:defRPr/>
            </a:pPr>
            <a:endParaRPr lang="pl-PL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pl-PL" dirty="0" smtClean="0">
                <a:solidFill>
                  <a:schemeClr val="accent3">
                    <a:lumMod val="75000"/>
                  </a:schemeClr>
                </a:solidFill>
              </a:rPr>
              <a:t>Oficjalnym polskim organem sprawdzającym jakość, uznawanym przez instytucje europejskie jest Polska Komisja Akredytacyjna</a:t>
            </a:r>
          </a:p>
          <a:p>
            <a:pPr eaLnBrk="1" hangingPunct="1">
              <a:defRPr/>
            </a:pPr>
            <a:endParaRPr lang="pl-PL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DED9092-430B-4633-B566-D74E37F46D6B}" type="slidenum">
              <a:rPr lang="pl-PL" smtClean="0"/>
              <a:pPr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742688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8F3699-99DA-482C-8A2B-89E1C0615CE1}" type="slidenum">
              <a:rPr lang="pl-PL" smtClean="0"/>
              <a:pPr>
                <a:defRPr/>
              </a:pPr>
              <a:t>25</a:t>
            </a:fld>
            <a:endParaRPr lang="pl-PL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000250" y="457200"/>
            <a:ext cx="6457950" cy="1143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3200" b="1" dirty="0" err="1">
                <a:solidFill>
                  <a:srgbClr val="00206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Studen</a:t>
            </a:r>
            <a:r>
              <a:rPr lang="pl-PL" sz="3200" b="1" dirty="0">
                <a:solidFill>
                  <a:srgbClr val="00206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ci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pl-PL" sz="3200" b="1" dirty="0">
                <a:solidFill>
                  <a:srgbClr val="00206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jako „eksperci” w oparciu o doświadczenie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b="1" dirty="0">
                <a:solidFill>
                  <a:srgbClr val="00206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endParaRPr lang="pl-PL" sz="3200" b="1" dirty="0">
              <a:solidFill>
                <a:srgbClr val="00206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7412" name="Rectangle 3"/>
          <p:cNvSpPr txBox="1">
            <a:spLocks noChangeArrowheads="1"/>
          </p:cNvSpPr>
          <p:nvPr/>
        </p:nvSpPr>
        <p:spPr bwMode="auto">
          <a:xfrm>
            <a:off x="1691680" y="2420888"/>
            <a:ext cx="6552728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1. </a:t>
            </a:r>
            <a:r>
              <a:rPr lang="pl-PL" sz="2400" dirty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Program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pl-PL" sz="2400" dirty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2. Proces nauczania 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pl-PL" sz="2400" dirty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3. Nauczycieli</a:t>
            </a:r>
            <a:endParaRPr lang="en-US" sz="2400" dirty="0">
              <a:solidFill>
                <a:schemeClr val="accent3">
                  <a:lumMod val="75000"/>
                </a:schemeClr>
              </a:solidFill>
              <a:latin typeface="Arial" charset="0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pl-PL" sz="2400" dirty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4. Organizację</a:t>
            </a:r>
            <a:endParaRPr lang="en-GB" sz="2400" dirty="0">
              <a:solidFill>
                <a:schemeClr val="accent3">
                  <a:lumMod val="75000"/>
                </a:schemeClr>
              </a:solidFill>
              <a:latin typeface="Arial" charset="0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pl-PL" sz="2400" dirty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5. I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nst</a:t>
            </a:r>
            <a:r>
              <a:rPr lang="pl-PL" sz="2400" dirty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y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tu</a:t>
            </a:r>
            <a:r>
              <a:rPr lang="pl-PL" sz="2400" dirty="0" err="1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cję</a:t>
            </a:r>
            <a:endParaRPr lang="pl-PL" sz="2400" dirty="0">
              <a:solidFill>
                <a:schemeClr val="accent3">
                  <a:lumMod val="75000"/>
                </a:schemeClr>
              </a:solidFill>
              <a:latin typeface="Arial" charset="0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pl-PL" sz="2400" dirty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6. Ogólną </a:t>
            </a:r>
            <a:r>
              <a:rPr lang="pl-PL" sz="2400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satysfakcję z odbytych studiów</a:t>
            </a:r>
            <a:endParaRPr lang="pl-PL" sz="2400" dirty="0">
              <a:solidFill>
                <a:schemeClr val="accent3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3071813" y="1500188"/>
            <a:ext cx="4357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800" b="1" dirty="0"/>
              <a:t>Mogą oceniać</a:t>
            </a:r>
            <a:r>
              <a:rPr lang="en-US" sz="2800" b="1" dirty="0"/>
              <a:t>:</a:t>
            </a:r>
            <a:endParaRPr lang="pl-PL" sz="2800" b="1" dirty="0"/>
          </a:p>
        </p:txBody>
      </p:sp>
    </p:spTree>
    <p:extLst>
      <p:ext uri="{BB962C8B-B14F-4D97-AF65-F5344CB8AC3E}">
        <p14:creationId xmlns:p14="http://schemas.microsoft.com/office/powerpoint/2010/main" xmlns="" val="95240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/>
          <p:cNvSpPr txBox="1"/>
          <p:nvPr/>
        </p:nvSpPr>
        <p:spPr>
          <a:xfrm>
            <a:off x="861701" y="1268760"/>
            <a:ext cx="74888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6000" dirty="0" smtClean="0">
                <a:solidFill>
                  <a:srgbClr val="7030A0"/>
                </a:solidFill>
              </a:rPr>
              <a:t>Dziękuję za uwagę</a:t>
            </a:r>
          </a:p>
          <a:p>
            <a:pPr algn="ctr"/>
            <a:r>
              <a:rPr lang="pl-PL" sz="6000" dirty="0" smtClean="0">
                <a:solidFill>
                  <a:srgbClr val="7030A0"/>
                </a:solidFill>
              </a:rPr>
              <a:t>i zapraszam do dyskusji !</a:t>
            </a:r>
            <a:endParaRPr lang="pl-PL" sz="6000" dirty="0">
              <a:solidFill>
                <a:srgbClr val="7030A0"/>
              </a:solidFill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DED9092-430B-4633-B566-D74E37F46D6B}" type="slidenum">
              <a:rPr lang="pl-PL" smtClean="0"/>
              <a:pPr/>
              <a:t>26</a:t>
            </a:fld>
            <a:endParaRPr lang="pl-PL"/>
          </a:p>
        </p:txBody>
      </p:sp>
      <p:sp>
        <p:nvSpPr>
          <p:cNvPr id="4" name="pole tekstowe 3"/>
          <p:cNvSpPr txBox="1"/>
          <p:nvPr/>
        </p:nvSpPr>
        <p:spPr>
          <a:xfrm>
            <a:off x="1907704" y="4414698"/>
            <a:ext cx="496855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 err="1" smtClean="0"/>
              <a:t>wilczynski.m@wp.pl</a:t>
            </a:r>
            <a:endParaRPr lang="pl-PL" sz="2800" dirty="0" smtClean="0"/>
          </a:p>
          <a:p>
            <a:pPr algn="ctr"/>
            <a:endParaRPr lang="pl-PL" sz="2800" dirty="0" smtClean="0"/>
          </a:p>
          <a:p>
            <a:pPr algn="ctr"/>
            <a:r>
              <a:rPr lang="pl-PL" sz="2800" smtClean="0"/>
              <a:t>www.ekspercibolonscy.org.pl</a:t>
            </a:r>
            <a:endParaRPr lang="pl-PL" sz="2800" dirty="0" smtClean="0"/>
          </a:p>
          <a:p>
            <a:pPr algn="ctr"/>
            <a:r>
              <a:rPr lang="pl-PL" sz="2800" dirty="0" smtClean="0"/>
              <a:t> 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xmlns="" val="280703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Zaczynało się od Procesu Bolońskiego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DED9092-430B-4633-B566-D74E37F46D6B}" type="slidenum">
              <a:rPr lang="pl-PL" smtClean="0"/>
              <a:pPr/>
              <a:t>3</a:t>
            </a:fld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611560" y="2060848"/>
            <a:ext cx="748883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pl-PL" sz="2000" dirty="0">
                <a:solidFill>
                  <a:srgbClr val="002060"/>
                </a:solidFill>
              </a:rPr>
              <a:t>Pierwszy sygnał – Deklaracja Sorbońska 1998 r. – Francja, Niemcy, Wielka Brytania i Włochy</a:t>
            </a:r>
          </a:p>
          <a:p>
            <a:pPr>
              <a:buFont typeface="Arial" charset="0"/>
              <a:buChar char="•"/>
            </a:pPr>
            <a:endParaRPr lang="pl-PL" sz="2000" dirty="0">
              <a:solidFill>
                <a:srgbClr val="002060"/>
              </a:solidFill>
            </a:endParaRPr>
          </a:p>
          <a:p>
            <a:pPr>
              <a:buFont typeface="Arial" charset="0"/>
              <a:buChar char="•"/>
            </a:pPr>
            <a:endParaRPr lang="pl-PL" sz="2000" dirty="0">
              <a:solidFill>
                <a:srgbClr val="002060"/>
              </a:solidFill>
            </a:endParaRPr>
          </a:p>
          <a:p>
            <a:pPr>
              <a:buFont typeface="Arial" charset="0"/>
              <a:buChar char="•"/>
            </a:pPr>
            <a:r>
              <a:rPr lang="pl-PL" sz="2000" dirty="0">
                <a:solidFill>
                  <a:srgbClr val="002060"/>
                </a:solidFill>
              </a:rPr>
              <a:t> Początek – Deklaracja Bolońska 1999 r. – podpisana przez 29 krajów w tym Polskę</a:t>
            </a:r>
          </a:p>
          <a:p>
            <a:pPr>
              <a:buFont typeface="Arial" charset="0"/>
              <a:buChar char="•"/>
            </a:pPr>
            <a:endParaRPr lang="pl-PL" sz="2000" dirty="0">
              <a:solidFill>
                <a:srgbClr val="002060"/>
              </a:solidFill>
            </a:endParaRPr>
          </a:p>
          <a:p>
            <a:pPr>
              <a:buFont typeface="Arial" charset="0"/>
              <a:buChar char="•"/>
            </a:pPr>
            <a:r>
              <a:rPr lang="pl-PL" sz="2000" dirty="0">
                <a:solidFill>
                  <a:srgbClr val="002060"/>
                </a:solidFill>
              </a:rPr>
              <a:t> Okresowo, co dwa lata odbywają się konferencje ministrów odpowiedzialnych za szkolnictwo wyższe w krajach realizujących założenia Procesu Bolońskiego</a:t>
            </a:r>
          </a:p>
          <a:p>
            <a:pPr>
              <a:buFont typeface="Arial" charset="0"/>
              <a:buChar char="•"/>
            </a:pPr>
            <a:endParaRPr lang="pl-PL" dirty="0">
              <a:solidFill>
                <a:srgbClr val="002060"/>
              </a:solidFill>
            </a:endParaRPr>
          </a:p>
          <a:p>
            <a:endParaRPr lang="pl-PL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255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Proces Boloński w świetle mitów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>
                <a:solidFill>
                  <a:srgbClr val="7030A0"/>
                </a:solidFill>
                <a:cs typeface="Times New Roman" pitchFamily="18" charset="0"/>
              </a:rPr>
              <a:t>Ma ułatwić wprowadzenie studiów odpłatnych</a:t>
            </a:r>
          </a:p>
          <a:p>
            <a:r>
              <a:rPr lang="pl-PL" dirty="0">
                <a:solidFill>
                  <a:srgbClr val="7030A0"/>
                </a:solidFill>
                <a:cs typeface="Times New Roman" pitchFamily="18" charset="0"/>
              </a:rPr>
              <a:t>Zamyka drogę do dalszego wykształcenia części studentów, którzy  zakończą studia licencjackie.</a:t>
            </a:r>
          </a:p>
          <a:p>
            <a:r>
              <a:rPr lang="pl-PL" dirty="0">
                <a:solidFill>
                  <a:srgbClr val="7030A0"/>
                </a:solidFill>
                <a:cs typeface="Times New Roman" pitchFamily="18" charset="0"/>
              </a:rPr>
              <a:t>Obniża poziom kształcenia</a:t>
            </a:r>
          </a:p>
          <a:p>
            <a:r>
              <a:rPr lang="pl-PL" dirty="0" smtClean="0">
                <a:solidFill>
                  <a:srgbClr val="7030A0"/>
                </a:solidFill>
                <a:cs typeface="Times New Roman" pitchFamily="18" charset="0"/>
              </a:rPr>
              <a:t>Narzucony </a:t>
            </a:r>
            <a:r>
              <a:rPr lang="pl-PL" dirty="0">
                <a:solidFill>
                  <a:srgbClr val="7030A0"/>
                </a:solidFill>
                <a:cs typeface="Times New Roman" pitchFamily="18" charset="0"/>
              </a:rPr>
              <a:t>został przez Unię Europejską aby zniszczyć krajowe struktury kształcenia, często dużo lepsze</a:t>
            </a:r>
          </a:p>
          <a:p>
            <a:r>
              <a:rPr lang="pl-PL" dirty="0">
                <a:solidFill>
                  <a:schemeClr val="accent3"/>
                </a:solidFill>
                <a:cs typeface="Times New Roman" pitchFamily="18" charset="0"/>
              </a:rPr>
              <a:t>Można bez problemu studiować co się chce</a:t>
            </a:r>
          </a:p>
          <a:p>
            <a:r>
              <a:rPr lang="pl-PL" dirty="0">
                <a:solidFill>
                  <a:schemeClr val="accent3"/>
                </a:solidFill>
                <a:cs typeface="Times New Roman" pitchFamily="18" charset="0"/>
              </a:rPr>
              <a:t>Możliwe są przeskoki z najbardziej odległych dyscyplin naukowych do innych.</a:t>
            </a:r>
          </a:p>
          <a:p>
            <a:r>
              <a:rPr lang="pl-PL" dirty="0">
                <a:solidFill>
                  <a:schemeClr val="accent3"/>
                </a:solidFill>
                <a:cs typeface="Times New Roman" pitchFamily="18" charset="0"/>
              </a:rPr>
              <a:t>Bez wysiłku można studiować w uczelniach całej Europy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DED9092-430B-4633-B566-D74E37F46D6B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2009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 liczba ich …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DED9092-430B-4633-B566-D74E37F46D6B}" type="slidenum">
              <a:rPr lang="pl-PL" smtClean="0"/>
              <a:pPr/>
              <a:t>5</a:t>
            </a:fld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1259632" y="2132855"/>
            <a:ext cx="2016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7200" dirty="0" smtClean="0">
                <a:solidFill>
                  <a:srgbClr val="FF0000"/>
                </a:solidFill>
              </a:rPr>
              <a:t>44 ?</a:t>
            </a:r>
            <a:endParaRPr lang="pl-PL" sz="7200" dirty="0">
              <a:solidFill>
                <a:srgbClr val="FF0000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4788024" y="2492896"/>
            <a:ext cx="230425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0" dirty="0" smtClean="0">
                <a:solidFill>
                  <a:srgbClr val="002060"/>
                </a:solidFill>
              </a:rPr>
              <a:t>47!</a:t>
            </a:r>
            <a:endParaRPr lang="pl-PL" sz="10000" dirty="0">
              <a:solidFill>
                <a:srgbClr val="002060"/>
              </a:solidFill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539552" y="4124112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rgbClr val="002060"/>
                </a:solidFill>
              </a:rPr>
              <a:t>Deklarację Bolońska w 1999 r. podpisało 29 krajów wśród nich Rzeczpospolita Polska</a:t>
            </a:r>
          </a:p>
          <a:p>
            <a:r>
              <a:rPr lang="pl-PL" dirty="0">
                <a:solidFill>
                  <a:srgbClr val="002060"/>
                </a:solidFill>
              </a:rPr>
              <a:t>Obecnie Proces Boloński realizowany jest w 47 krajach</a:t>
            </a:r>
          </a:p>
          <a:p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539552" y="5324441"/>
            <a:ext cx="712879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solidFill>
                  <a:srgbClr val="002060"/>
                </a:solidFill>
              </a:rPr>
              <a:t>Krajem </a:t>
            </a:r>
            <a:r>
              <a:rPr lang="pl-PL" sz="2000" dirty="0">
                <a:solidFill>
                  <a:srgbClr val="002060"/>
                </a:solidFill>
              </a:rPr>
              <a:t>ostatnio włączonym do realizacji Procesu Bolońskiego jest Kazachstan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774796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683568" y="1484784"/>
            <a:ext cx="7920880" cy="576064"/>
          </a:xfrm>
          <a:prstGeom prst="rect">
            <a:avLst/>
          </a:prstGeom>
          <a:solidFill>
            <a:schemeClr val="accent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 smtClean="0">
                <a:solidFill>
                  <a:srgbClr val="002060"/>
                </a:solidFill>
              </a:rPr>
              <a:t>Budowa Europejskiego Obszaru </a:t>
            </a:r>
          </a:p>
          <a:p>
            <a:pPr algn="ctr"/>
            <a:r>
              <a:rPr lang="pl-PL" sz="2000" b="1" dirty="0" smtClean="0">
                <a:solidFill>
                  <a:srgbClr val="002060"/>
                </a:solidFill>
              </a:rPr>
              <a:t>Szkolnictwa Wyższego</a:t>
            </a:r>
            <a:endParaRPr lang="pl-PL" sz="2000" b="1" dirty="0">
              <a:solidFill>
                <a:srgbClr val="00206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683568" y="5517232"/>
            <a:ext cx="7200800" cy="576064"/>
          </a:xfrm>
          <a:prstGeom prst="rect">
            <a:avLst/>
          </a:prstGeom>
          <a:solidFill>
            <a:schemeClr val="accent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solidFill>
                  <a:srgbClr val="002060"/>
                </a:solidFill>
              </a:rPr>
              <a:t> Budowa społeczeństwa obywatelskiego opartego na wiedzy</a:t>
            </a:r>
            <a:endParaRPr lang="pl-PL" b="1" dirty="0">
              <a:solidFill>
                <a:srgbClr val="002060"/>
              </a:solidFill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683568" y="2204864"/>
            <a:ext cx="7920880" cy="648072"/>
          </a:xfrm>
          <a:prstGeom prst="rect">
            <a:avLst/>
          </a:prstGeom>
          <a:solidFill>
            <a:schemeClr val="accent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solidFill>
                  <a:srgbClr val="002060"/>
                </a:solidFill>
              </a:rPr>
              <a:t>Powszechnie zrozumiały, godny zaufania i zróżnicowany system szkolnictwa wyższego w Europie</a:t>
            </a:r>
            <a:endParaRPr lang="pl-PL" b="1" dirty="0">
              <a:solidFill>
                <a:srgbClr val="002060"/>
              </a:solidFill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683568" y="3068960"/>
            <a:ext cx="7920880" cy="576064"/>
          </a:xfrm>
          <a:prstGeom prst="rect">
            <a:avLst/>
          </a:prstGeom>
          <a:solidFill>
            <a:schemeClr val="accent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solidFill>
                  <a:srgbClr val="002060"/>
                </a:solidFill>
              </a:rPr>
              <a:t>Podniesienie atrakcyjności i zwiększenie konkurencyjności systemu szkolnictwa wyższego w Europie</a:t>
            </a:r>
            <a:endParaRPr lang="pl-PL" b="1" dirty="0">
              <a:solidFill>
                <a:srgbClr val="002060"/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683568" y="3861048"/>
            <a:ext cx="7920880" cy="576064"/>
          </a:xfrm>
          <a:prstGeom prst="rect">
            <a:avLst/>
          </a:prstGeom>
          <a:solidFill>
            <a:schemeClr val="accent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solidFill>
                  <a:srgbClr val="002060"/>
                </a:solidFill>
              </a:rPr>
              <a:t>Zatrzymanie „odpływu talentów” z Europy</a:t>
            </a: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12" name="Prostokąt 11"/>
          <p:cNvSpPr/>
          <p:nvPr/>
        </p:nvSpPr>
        <p:spPr>
          <a:xfrm>
            <a:off x="683568" y="4725144"/>
            <a:ext cx="7920880" cy="576064"/>
          </a:xfrm>
          <a:prstGeom prst="rect">
            <a:avLst/>
          </a:prstGeom>
          <a:solidFill>
            <a:schemeClr val="accent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rgbClr val="002060"/>
                </a:solidFill>
              </a:rPr>
              <a:t> </a:t>
            </a:r>
            <a:r>
              <a:rPr lang="pl-PL" b="1" dirty="0" smtClean="0">
                <a:solidFill>
                  <a:srgbClr val="002060"/>
                </a:solidFill>
              </a:rPr>
              <a:t>Dążenie do większego dostosowania systemu kształcenia do potrzeb rynku pracy</a:t>
            </a: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Cele Procesu Bolońskiego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DED9092-430B-4633-B566-D74E37F46D6B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501028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1"/>
            <a:ext cx="7043737" cy="908720"/>
          </a:xfrm>
        </p:spPr>
        <p:txBody>
          <a:bodyPr/>
          <a:lstStyle/>
          <a:p>
            <a:pPr eaLnBrk="1" hangingPunct="1">
              <a:defRPr/>
            </a:pPr>
            <a:r>
              <a:rPr lang="pl-PL" sz="4000" dirty="0" smtClean="0">
                <a:solidFill>
                  <a:srgbClr val="002060"/>
                </a:solidFill>
              </a:rPr>
              <a:t>Od PB do EOSW</a:t>
            </a:r>
            <a:endParaRPr lang="pl-PL" sz="4000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949280"/>
          </a:xfrm>
        </p:spPr>
        <p:txBody>
          <a:bodyPr/>
          <a:lstStyle/>
          <a:p>
            <a:pPr eaLnBrk="1" hangingPunct="1">
              <a:defRPr/>
            </a:pPr>
            <a:r>
              <a:rPr lang="pl-PL" sz="2000" dirty="0" smtClean="0"/>
              <a:t>Szerokie upowszechnienie studiów trójstopniowych.</a:t>
            </a:r>
          </a:p>
          <a:p>
            <a:pPr eaLnBrk="1" hangingPunct="1">
              <a:defRPr/>
            </a:pPr>
            <a:r>
              <a:rPr lang="pl-PL" sz="2000" dirty="0" smtClean="0"/>
              <a:t>Uczenie się zamiast nauczania – indywidualizacja: SCL</a:t>
            </a:r>
          </a:p>
          <a:p>
            <a:pPr eaLnBrk="1" hangingPunct="1">
              <a:defRPr/>
            </a:pPr>
            <a:r>
              <a:rPr lang="pl-PL" sz="2000" dirty="0" smtClean="0"/>
              <a:t>Tworzenie elastycznych programów studiów z przyjęciem efektów uczenia się (</a:t>
            </a:r>
            <a:r>
              <a:rPr lang="pl-PL" sz="2000" i="1" dirty="0" smtClean="0"/>
              <a:t>learning </a:t>
            </a:r>
            <a:r>
              <a:rPr lang="pl-PL" sz="2000" i="1" dirty="0" err="1" smtClean="0"/>
              <a:t>outcomes</a:t>
            </a:r>
            <a:r>
              <a:rPr lang="pl-PL" sz="2000" i="1" dirty="0" smtClean="0"/>
              <a:t> - LO</a:t>
            </a:r>
            <a:r>
              <a:rPr lang="pl-PL" sz="2000" dirty="0" smtClean="0"/>
              <a:t>) za punkt wyjścia</a:t>
            </a:r>
          </a:p>
          <a:p>
            <a:pPr eaLnBrk="1" hangingPunct="1">
              <a:defRPr/>
            </a:pPr>
            <a:r>
              <a:rPr lang="pl-PL" sz="2000" dirty="0" smtClean="0"/>
              <a:t>Kształtowanie LO tak by przygotować absolwenta do podejmowania i utrzymania pracy w warunkach zmian na rynku. (</a:t>
            </a:r>
            <a:r>
              <a:rPr lang="pl-PL" sz="2000" i="1" dirty="0" err="1" smtClean="0"/>
              <a:t>employability</a:t>
            </a:r>
            <a:r>
              <a:rPr lang="pl-PL" sz="2000" dirty="0" smtClean="0"/>
              <a:t>).</a:t>
            </a:r>
          </a:p>
          <a:p>
            <a:pPr eaLnBrk="1" hangingPunct="1">
              <a:defRPr/>
            </a:pPr>
            <a:r>
              <a:rPr lang="pl-PL" sz="2000" dirty="0" smtClean="0"/>
              <a:t>Upowszechnienie systemu punktów  ECTS (</a:t>
            </a:r>
            <a:r>
              <a:rPr lang="pl-PL" sz="2000" i="1" dirty="0" err="1" smtClean="0"/>
              <a:t>European</a:t>
            </a:r>
            <a:r>
              <a:rPr lang="pl-PL" sz="2000" i="1" dirty="0" smtClean="0"/>
              <a:t> Credit Transfer and </a:t>
            </a:r>
            <a:r>
              <a:rPr lang="pl-PL" sz="2000" i="1" dirty="0" err="1" smtClean="0"/>
              <a:t>Accumulation</a:t>
            </a:r>
            <a:r>
              <a:rPr lang="pl-PL" sz="2000" dirty="0" smtClean="0"/>
              <a:t> </a:t>
            </a:r>
            <a:r>
              <a:rPr lang="pl-PL" sz="2000" i="1" dirty="0" smtClean="0"/>
              <a:t>System</a:t>
            </a:r>
            <a:r>
              <a:rPr lang="pl-PL" sz="2000" dirty="0" smtClean="0"/>
              <a:t>)</a:t>
            </a:r>
            <a:endParaRPr lang="pl-PL" dirty="0" smtClean="0"/>
          </a:p>
          <a:p>
            <a:pPr eaLnBrk="1" hangingPunct="1">
              <a:defRPr/>
            </a:pPr>
            <a:r>
              <a:rPr lang="pl-PL" sz="2000" dirty="0" smtClean="0"/>
              <a:t>Ciągłość kształcenia przez całe życie </a:t>
            </a:r>
            <a:r>
              <a:rPr lang="pl-PL" sz="2000" i="1" dirty="0" err="1" smtClean="0"/>
              <a:t>lifelong</a:t>
            </a:r>
            <a:r>
              <a:rPr lang="pl-PL" sz="2000" i="1" dirty="0" smtClean="0"/>
              <a:t> learning – LLL</a:t>
            </a:r>
          </a:p>
          <a:p>
            <a:pPr eaLnBrk="1" hangingPunct="1">
              <a:defRPr/>
            </a:pPr>
            <a:r>
              <a:rPr lang="pl-PL" sz="2000" dirty="0" smtClean="0"/>
              <a:t>Promocja mobilności nauczycieli akademickich, badaczy i studentów (</a:t>
            </a:r>
            <a:r>
              <a:rPr lang="pl-PL" sz="2000" i="1" dirty="0" err="1" smtClean="0"/>
              <a:t>mobility</a:t>
            </a:r>
            <a:r>
              <a:rPr lang="pl-PL" sz="2000" dirty="0" smtClean="0"/>
              <a:t>).</a:t>
            </a:r>
          </a:p>
          <a:p>
            <a:pPr eaLnBrk="1" hangingPunct="1">
              <a:defRPr/>
            </a:pPr>
            <a:r>
              <a:rPr lang="pl-PL" sz="2000" dirty="0" smtClean="0"/>
              <a:t>Powstanie wspólnych mechanizmów zapewniania jakości kształcenia </a:t>
            </a:r>
          </a:p>
          <a:p>
            <a:pPr eaLnBrk="1" hangingPunct="1">
              <a:defRPr/>
            </a:pPr>
            <a:r>
              <a:rPr lang="pl-PL" sz="2000" dirty="0" smtClean="0"/>
              <a:t>Porównywalność i uznawalność kolejnych etapów kształcenia. (Ważnym elementem EQF i KRK)</a:t>
            </a:r>
          </a:p>
          <a:p>
            <a:pPr eaLnBrk="1" hangingPunct="1">
              <a:buNone/>
              <a:defRPr/>
            </a:pPr>
            <a:endParaRPr lang="pl-PL" sz="2000" i="1" dirty="0" smtClean="0"/>
          </a:p>
          <a:p>
            <a:pPr eaLnBrk="1" hangingPunct="1">
              <a:defRPr/>
            </a:pPr>
            <a:endParaRPr lang="pl-PL" dirty="0" smtClean="0"/>
          </a:p>
          <a:p>
            <a:pPr eaLnBrk="1" hangingPunct="1">
              <a:defRPr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DED9092-430B-4633-B566-D74E37F46D6B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042863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6923087" cy="11398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l-PL" sz="3600" dirty="0" smtClean="0">
                <a:solidFill>
                  <a:srgbClr val="002060"/>
                </a:solidFill>
              </a:rPr>
              <a:t>Co czeka maturzystę – przyszłego studenta?</a:t>
            </a:r>
            <a:endParaRPr lang="pl-PL" sz="3600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>Różnorodność wyboru.</a:t>
            </a:r>
          </a:p>
          <a:p>
            <a:pPr eaLnBrk="1" hangingPunct="1">
              <a:defRPr/>
            </a:pP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>Studia I, II i III stopnia, prócz tego podyplomowe</a:t>
            </a:r>
          </a:p>
          <a:p>
            <a:pPr eaLnBrk="1" hangingPunct="1">
              <a:defRPr/>
            </a:pP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>Zaliczanie semestru przez zebranie odpowiedniej puli punktów ETCS</a:t>
            </a:r>
          </a:p>
          <a:p>
            <a:pPr eaLnBrk="1" hangingPunct="1">
              <a:defRPr/>
            </a:pP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>Wybór przedmiotów w elastycznym programie studiów</a:t>
            </a:r>
          </a:p>
          <a:p>
            <a:pPr eaLnBrk="1" hangingPunct="1">
              <a:defRPr/>
            </a:pP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>Zamykanie poszczególnych etapów studiów dyplomem i suplementem do dyplomu</a:t>
            </a:r>
          </a:p>
          <a:p>
            <a:pPr eaLnBrk="1" hangingPunct="1">
              <a:defRPr/>
            </a:pP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>Uczestnictwo w systemie zapewniania jakości w uczelni</a:t>
            </a:r>
          </a:p>
          <a:p>
            <a:pPr eaLnBrk="1" hangingPunct="1">
              <a:defRPr/>
            </a:pP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>Możliwości stwarzane przez różne rodzaje mobilności</a:t>
            </a:r>
          </a:p>
          <a:p>
            <a:pPr eaLnBrk="1" hangingPunct="1">
              <a:defRPr/>
            </a:pP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>Studia w nowych warunkach tworzonych przez wprowadzenie w życie europejskich (EQF) i krajowych (KRK) ram kwalifikacji</a:t>
            </a:r>
          </a:p>
          <a:p>
            <a:pPr eaLnBrk="1" hangingPunct="1">
              <a:defRPr/>
            </a:pP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>Stałe uzupełnianie kwalifikacji, także po studiach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DED9092-430B-4633-B566-D74E37F46D6B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737060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17740" y="188640"/>
            <a:ext cx="7142163" cy="6540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l-PL" sz="3200" dirty="0" smtClean="0">
                <a:solidFill>
                  <a:srgbClr val="002060"/>
                </a:solidFill>
              </a:rPr>
              <a:t>Różne możliwości kształcenia i pracy</a:t>
            </a:r>
            <a:endParaRPr lang="pl-PL" sz="3200" dirty="0">
              <a:solidFill>
                <a:srgbClr val="002060"/>
              </a:solidFill>
            </a:endParaRPr>
          </a:p>
        </p:txBody>
      </p:sp>
      <p:sp>
        <p:nvSpPr>
          <p:cNvPr id="5" name="Elipsa 4"/>
          <p:cNvSpPr/>
          <p:nvPr/>
        </p:nvSpPr>
        <p:spPr>
          <a:xfrm>
            <a:off x="3609961" y="5473976"/>
            <a:ext cx="2643188" cy="785812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>
                <a:solidFill>
                  <a:schemeClr val="bg1"/>
                </a:solidFill>
              </a:rPr>
              <a:t>Matura</a:t>
            </a:r>
          </a:p>
        </p:txBody>
      </p:sp>
      <p:grpSp>
        <p:nvGrpSpPr>
          <p:cNvPr id="3" name="Grupa 2"/>
          <p:cNvGrpSpPr/>
          <p:nvPr/>
        </p:nvGrpSpPr>
        <p:grpSpPr>
          <a:xfrm>
            <a:off x="417987" y="966484"/>
            <a:ext cx="7670653" cy="4965717"/>
            <a:chOff x="714348" y="1000108"/>
            <a:chExt cx="8286777" cy="5429267"/>
          </a:xfrm>
        </p:grpSpPr>
        <p:sp>
          <p:nvSpPr>
            <p:cNvPr id="6" name="Prostokąt 5"/>
            <p:cNvSpPr/>
            <p:nvPr/>
          </p:nvSpPr>
          <p:spPr>
            <a:xfrm>
              <a:off x="6500813" y="2857500"/>
              <a:ext cx="2143125" cy="1071563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l-PL" dirty="0">
                  <a:solidFill>
                    <a:schemeClr val="tx2"/>
                  </a:solidFill>
                </a:rPr>
                <a:t>Praca 2</a:t>
              </a:r>
            </a:p>
          </p:txBody>
        </p:sp>
        <p:sp>
          <p:nvSpPr>
            <p:cNvPr id="7" name="Prostokąt zaokrąglony 6"/>
            <p:cNvSpPr/>
            <p:nvPr/>
          </p:nvSpPr>
          <p:spPr>
            <a:xfrm>
              <a:off x="4000500" y="4429125"/>
              <a:ext cx="2786063" cy="785813"/>
            </a:xfrm>
            <a:prstGeom prst="round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l-PL" dirty="0">
                  <a:solidFill>
                    <a:schemeClr val="tx1"/>
                  </a:solidFill>
                </a:rPr>
                <a:t>Studia I stopnia</a:t>
              </a:r>
            </a:p>
          </p:txBody>
        </p:sp>
        <p:sp>
          <p:nvSpPr>
            <p:cNvPr id="8" name="Strzałka w prawo 7"/>
            <p:cNvSpPr/>
            <p:nvPr/>
          </p:nvSpPr>
          <p:spPr>
            <a:xfrm rot="16200000">
              <a:off x="5322094" y="5393531"/>
              <a:ext cx="285750" cy="35718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/>
            </a:p>
          </p:txBody>
        </p:sp>
        <p:sp>
          <p:nvSpPr>
            <p:cNvPr id="9" name="Strzałka w prawo 8"/>
            <p:cNvSpPr/>
            <p:nvPr/>
          </p:nvSpPr>
          <p:spPr>
            <a:xfrm rot="18972966">
              <a:off x="6751638" y="4040188"/>
              <a:ext cx="285750" cy="42862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/>
            </a:p>
          </p:txBody>
        </p:sp>
        <p:sp>
          <p:nvSpPr>
            <p:cNvPr id="10" name="Strzałka w prawo 9"/>
            <p:cNvSpPr/>
            <p:nvPr/>
          </p:nvSpPr>
          <p:spPr>
            <a:xfrm rot="14919864">
              <a:off x="3563144" y="3923506"/>
              <a:ext cx="661988" cy="35242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/>
            </a:p>
          </p:txBody>
        </p:sp>
        <p:sp>
          <p:nvSpPr>
            <p:cNvPr id="11" name="Strzałka w prawo 10"/>
            <p:cNvSpPr/>
            <p:nvPr/>
          </p:nvSpPr>
          <p:spPr>
            <a:xfrm>
              <a:off x="4429125" y="3000375"/>
              <a:ext cx="1643063" cy="14287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/>
            </a:p>
          </p:txBody>
        </p:sp>
        <p:sp>
          <p:nvSpPr>
            <p:cNvPr id="13" name="Strzałka w prawo 12"/>
            <p:cNvSpPr/>
            <p:nvPr/>
          </p:nvSpPr>
          <p:spPr>
            <a:xfrm rot="10800000">
              <a:off x="4357688" y="3571875"/>
              <a:ext cx="1714500" cy="14287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/>
            </a:p>
          </p:txBody>
        </p:sp>
        <p:sp>
          <p:nvSpPr>
            <p:cNvPr id="14" name="Prostokąt 13"/>
            <p:cNvSpPr/>
            <p:nvPr/>
          </p:nvSpPr>
          <p:spPr>
            <a:xfrm>
              <a:off x="2143125" y="5143500"/>
              <a:ext cx="1428750" cy="714375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l-PL" dirty="0">
                  <a:solidFill>
                    <a:schemeClr val="tx1"/>
                  </a:solidFill>
                </a:rPr>
                <a:t>Praca 1</a:t>
              </a:r>
            </a:p>
          </p:txBody>
        </p:sp>
        <p:sp>
          <p:nvSpPr>
            <p:cNvPr id="15" name="Strzałka w prawo 14"/>
            <p:cNvSpPr/>
            <p:nvPr/>
          </p:nvSpPr>
          <p:spPr>
            <a:xfrm rot="12023567">
              <a:off x="3779838" y="5751513"/>
              <a:ext cx="285750" cy="42862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/>
            </a:p>
          </p:txBody>
        </p:sp>
        <p:sp>
          <p:nvSpPr>
            <p:cNvPr id="16" name="Prostokąt 15"/>
            <p:cNvSpPr/>
            <p:nvPr/>
          </p:nvSpPr>
          <p:spPr>
            <a:xfrm>
              <a:off x="7143750" y="5072063"/>
              <a:ext cx="1857375" cy="71437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l-PL" sz="1400" dirty="0">
                  <a:solidFill>
                    <a:srgbClr val="002060"/>
                  </a:solidFill>
                </a:rPr>
                <a:t>Kursy, kolegia,</a:t>
              </a:r>
            </a:p>
            <a:p>
              <a:pPr algn="ctr">
                <a:defRPr/>
              </a:pPr>
              <a:r>
                <a:rPr lang="pl-PL" sz="1400" dirty="0">
                  <a:solidFill>
                    <a:srgbClr val="002060"/>
                  </a:solidFill>
                </a:rPr>
                <a:t>szkoły policealne</a:t>
              </a:r>
            </a:p>
          </p:txBody>
        </p:sp>
        <p:sp>
          <p:nvSpPr>
            <p:cNvPr id="17" name="Strzałka w prawo 16"/>
            <p:cNvSpPr/>
            <p:nvPr/>
          </p:nvSpPr>
          <p:spPr>
            <a:xfrm rot="20079727">
              <a:off x="6792913" y="5684838"/>
              <a:ext cx="285750" cy="42862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/>
            </a:p>
          </p:txBody>
        </p:sp>
        <p:cxnSp>
          <p:nvCxnSpPr>
            <p:cNvPr id="19" name="Łącznik prosty ze strzałką 18"/>
            <p:cNvCxnSpPr/>
            <p:nvPr/>
          </p:nvCxnSpPr>
          <p:spPr>
            <a:xfrm flipV="1">
              <a:off x="3286125" y="4929188"/>
              <a:ext cx="642938" cy="14287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3" name="Łącznik prosty ze strzałką 22"/>
            <p:cNvCxnSpPr/>
            <p:nvPr/>
          </p:nvCxnSpPr>
          <p:spPr>
            <a:xfrm rot="10800000">
              <a:off x="6429375" y="5357813"/>
              <a:ext cx="642938" cy="7143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28" name="Prostokąt 27"/>
            <p:cNvSpPr/>
            <p:nvPr/>
          </p:nvSpPr>
          <p:spPr>
            <a:xfrm>
              <a:off x="6429375" y="1143000"/>
              <a:ext cx="2143125" cy="1143000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l-PL" dirty="0">
                  <a:solidFill>
                    <a:schemeClr val="tx2"/>
                  </a:solidFill>
                </a:rPr>
                <a:t>Praca 3</a:t>
              </a:r>
            </a:p>
          </p:txBody>
        </p:sp>
        <p:sp>
          <p:nvSpPr>
            <p:cNvPr id="29" name="Strzałka w dół 28"/>
            <p:cNvSpPr/>
            <p:nvPr/>
          </p:nvSpPr>
          <p:spPr>
            <a:xfrm rot="10800000">
              <a:off x="7429500" y="2357438"/>
              <a:ext cx="285750" cy="35718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/>
            </a:p>
          </p:txBody>
        </p:sp>
        <p:sp>
          <p:nvSpPr>
            <p:cNvPr id="4" name="Prostokąt 3"/>
            <p:cNvSpPr/>
            <p:nvPr/>
          </p:nvSpPr>
          <p:spPr>
            <a:xfrm>
              <a:off x="2082800" y="3000375"/>
              <a:ext cx="1951038" cy="642938"/>
            </a:xfrm>
            <a:prstGeom prst="rect">
              <a:avLst/>
            </a:prstGeom>
            <a:solidFill>
              <a:srgbClr val="00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l-PL" dirty="0">
                  <a:solidFill>
                    <a:srgbClr val="FFFF00"/>
                  </a:solidFill>
                </a:rPr>
                <a:t>Studia II stopnia</a:t>
              </a:r>
            </a:p>
          </p:txBody>
        </p:sp>
        <p:sp>
          <p:nvSpPr>
            <p:cNvPr id="26" name="Prostokąt zaokrąglony 25"/>
            <p:cNvSpPr/>
            <p:nvPr/>
          </p:nvSpPr>
          <p:spPr>
            <a:xfrm>
              <a:off x="2148448" y="1000108"/>
              <a:ext cx="1886155" cy="701391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effectLst>
              <a:glow rad="1016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l-PL" dirty="0">
                  <a:solidFill>
                    <a:srgbClr val="C00000"/>
                  </a:solidFill>
                </a:rPr>
                <a:t>Studia III stopnia</a:t>
              </a:r>
            </a:p>
          </p:txBody>
        </p:sp>
        <p:sp>
          <p:nvSpPr>
            <p:cNvPr id="30" name="Strzałka w dół 29"/>
            <p:cNvSpPr/>
            <p:nvPr/>
          </p:nvSpPr>
          <p:spPr>
            <a:xfrm rot="10800000">
              <a:off x="2928938" y="2000250"/>
              <a:ext cx="260350" cy="58420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/>
            </a:p>
          </p:txBody>
        </p:sp>
        <p:sp>
          <p:nvSpPr>
            <p:cNvPr id="25" name="Strzałka w prawo 24"/>
            <p:cNvSpPr/>
            <p:nvPr/>
          </p:nvSpPr>
          <p:spPr>
            <a:xfrm rot="19028427">
              <a:off x="3584575" y="2455863"/>
              <a:ext cx="671513" cy="77787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/>
            </a:p>
          </p:txBody>
        </p:sp>
        <p:sp>
          <p:nvSpPr>
            <p:cNvPr id="31" name="Strzałka w prawo 30"/>
            <p:cNvSpPr/>
            <p:nvPr/>
          </p:nvSpPr>
          <p:spPr>
            <a:xfrm>
              <a:off x="4214813" y="1214438"/>
              <a:ext cx="2000250" cy="14287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/>
            </a:p>
          </p:txBody>
        </p:sp>
        <p:sp>
          <p:nvSpPr>
            <p:cNvPr id="24" name="Prostokąt 23"/>
            <p:cNvSpPr/>
            <p:nvPr/>
          </p:nvSpPr>
          <p:spPr>
            <a:xfrm>
              <a:off x="4286250" y="1714500"/>
              <a:ext cx="1571625" cy="642938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l-PL" sz="1200" dirty="0">
                  <a:solidFill>
                    <a:srgbClr val="002060"/>
                  </a:solidFill>
                </a:rPr>
                <a:t>Studia podyplomowe</a:t>
              </a:r>
            </a:p>
            <a:p>
              <a:pPr algn="ctr">
                <a:defRPr/>
              </a:pPr>
              <a:endParaRPr lang="pl-PL" sz="1200" dirty="0">
                <a:solidFill>
                  <a:srgbClr val="002060"/>
                </a:solidFill>
              </a:endParaRPr>
            </a:p>
          </p:txBody>
        </p:sp>
        <p:sp>
          <p:nvSpPr>
            <p:cNvPr id="32" name="Strzałka w prawo 31"/>
            <p:cNvSpPr/>
            <p:nvPr/>
          </p:nvSpPr>
          <p:spPr>
            <a:xfrm>
              <a:off x="5929313" y="1785938"/>
              <a:ext cx="357187" cy="71437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/>
            </a:p>
          </p:txBody>
        </p:sp>
        <p:sp>
          <p:nvSpPr>
            <p:cNvPr id="34" name="Strzałka w prawo 33"/>
            <p:cNvSpPr/>
            <p:nvPr/>
          </p:nvSpPr>
          <p:spPr>
            <a:xfrm rot="10800000">
              <a:off x="5929313" y="2071688"/>
              <a:ext cx="357187" cy="71437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/>
            </a:p>
          </p:txBody>
        </p:sp>
        <p:sp>
          <p:nvSpPr>
            <p:cNvPr id="39" name="Prostokąt 38"/>
            <p:cNvSpPr/>
            <p:nvPr/>
          </p:nvSpPr>
          <p:spPr>
            <a:xfrm>
              <a:off x="714348" y="3000372"/>
              <a:ext cx="642942" cy="3357586"/>
            </a:xfrm>
            <a:prstGeom prst="rect">
              <a:avLst/>
            </a:prstGeom>
            <a:solidFill>
              <a:srgbClr val="20020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anchor="ctr"/>
            <a:lstStyle/>
            <a:p>
              <a:pPr algn="ctr">
                <a:defRPr/>
              </a:pPr>
              <a:r>
                <a:rPr lang="pl-PL" sz="1600" dirty="0">
                  <a:solidFill>
                    <a:schemeClr val="bg1"/>
                  </a:solidFill>
                </a:rPr>
                <a:t>Jednolite 5 letnie studia magisterskie</a:t>
              </a:r>
            </a:p>
          </p:txBody>
        </p:sp>
        <p:sp>
          <p:nvSpPr>
            <p:cNvPr id="40" name="Strzałka w prawo 39"/>
            <p:cNvSpPr/>
            <p:nvPr/>
          </p:nvSpPr>
          <p:spPr>
            <a:xfrm rot="10800000">
              <a:off x="2000250" y="6357938"/>
              <a:ext cx="2071688" cy="71437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/>
            </a:p>
          </p:txBody>
        </p:sp>
        <p:cxnSp>
          <p:nvCxnSpPr>
            <p:cNvPr id="43" name="Łącznik prosty ze strzałką 42"/>
            <p:cNvCxnSpPr/>
            <p:nvPr/>
          </p:nvCxnSpPr>
          <p:spPr>
            <a:xfrm rot="5400000" flipH="1" flipV="1">
              <a:off x="1107282" y="2035969"/>
              <a:ext cx="785812" cy="5715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Łącznik prosty ze strzałką 45"/>
            <p:cNvCxnSpPr/>
            <p:nvPr/>
          </p:nvCxnSpPr>
          <p:spPr>
            <a:xfrm rot="10800000">
              <a:off x="1500188" y="5500688"/>
              <a:ext cx="500062" cy="158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Łącznik prosty ze strzałką 47"/>
            <p:cNvCxnSpPr/>
            <p:nvPr/>
          </p:nvCxnSpPr>
          <p:spPr>
            <a:xfrm>
              <a:off x="1928813" y="3857625"/>
              <a:ext cx="4286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" name="Łącznik prosty ze strzałką 51"/>
            <p:cNvCxnSpPr/>
            <p:nvPr/>
          </p:nvCxnSpPr>
          <p:spPr>
            <a:xfrm>
              <a:off x="3000375" y="3857625"/>
              <a:ext cx="35718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" name="Łącznik prosty ze strzałką 53"/>
            <p:cNvCxnSpPr/>
            <p:nvPr/>
          </p:nvCxnSpPr>
          <p:spPr>
            <a:xfrm>
              <a:off x="4143375" y="3857625"/>
              <a:ext cx="4286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6" name="Łącznik prosty ze strzałką 55"/>
            <p:cNvCxnSpPr/>
            <p:nvPr/>
          </p:nvCxnSpPr>
          <p:spPr>
            <a:xfrm>
              <a:off x="5000625" y="3857625"/>
              <a:ext cx="64293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8" name="Łącznik prosty ze strzałką 57"/>
            <p:cNvCxnSpPr/>
            <p:nvPr/>
          </p:nvCxnSpPr>
          <p:spPr>
            <a:xfrm>
              <a:off x="5929313" y="3857625"/>
              <a:ext cx="50006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1" name="Łącznik prosty ze strzałką 60"/>
            <p:cNvCxnSpPr/>
            <p:nvPr/>
          </p:nvCxnSpPr>
          <p:spPr>
            <a:xfrm rot="5400000" flipH="1" flipV="1">
              <a:off x="4214813" y="3357563"/>
              <a:ext cx="28575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Łącznik prosty ze strzałką 62"/>
            <p:cNvCxnSpPr/>
            <p:nvPr/>
          </p:nvCxnSpPr>
          <p:spPr>
            <a:xfrm rot="5400000" flipH="1" flipV="1">
              <a:off x="4142581" y="2713832"/>
              <a:ext cx="4286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5" name="Łącznik prosty ze strzałką 64"/>
            <p:cNvCxnSpPr/>
            <p:nvPr/>
          </p:nvCxnSpPr>
          <p:spPr>
            <a:xfrm>
              <a:off x="6072188" y="2428875"/>
              <a:ext cx="357187" cy="28575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Łącznik prosty ze strzałką 66"/>
            <p:cNvCxnSpPr/>
            <p:nvPr/>
          </p:nvCxnSpPr>
          <p:spPr>
            <a:xfrm rot="10800000">
              <a:off x="6000750" y="2571750"/>
              <a:ext cx="357188" cy="28575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Łącznik prosty ze strzałką 43"/>
            <p:cNvCxnSpPr/>
            <p:nvPr/>
          </p:nvCxnSpPr>
          <p:spPr>
            <a:xfrm>
              <a:off x="4071938" y="1714500"/>
              <a:ext cx="214312" cy="142875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Łącznik prosty ze strzałką 46"/>
            <p:cNvCxnSpPr/>
            <p:nvPr/>
          </p:nvCxnSpPr>
          <p:spPr>
            <a:xfrm rot="5400000" flipH="1" flipV="1">
              <a:off x="5108575" y="4179888"/>
              <a:ext cx="357187" cy="158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Łącznik prosty ze strzałką 49"/>
            <p:cNvCxnSpPr/>
            <p:nvPr/>
          </p:nvCxnSpPr>
          <p:spPr>
            <a:xfrm rot="5400000" flipH="1" flipV="1">
              <a:off x="5144294" y="3356769"/>
              <a:ext cx="285750" cy="158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Łącznik prosty ze strzałką 52"/>
            <p:cNvCxnSpPr/>
            <p:nvPr/>
          </p:nvCxnSpPr>
          <p:spPr>
            <a:xfrm rot="5400000" flipH="1" flipV="1">
              <a:off x="5037137" y="2678113"/>
              <a:ext cx="500063" cy="158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Symbol zastępczy numeru slajdu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DED9092-430B-4633-B566-D74E37F46D6B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49169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ykusz">
  <a:themeElements>
    <a:clrScheme name="Wykusz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Wykusz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Wykusz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958</TotalTime>
  <Words>1394</Words>
  <Application>Microsoft Office PowerPoint</Application>
  <PresentationFormat>Pokaz na ekranie (4:3)</PresentationFormat>
  <Paragraphs>294</Paragraphs>
  <Slides>26</Slides>
  <Notes>16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27" baseType="lpstr">
      <vt:lpstr>Wykusz</vt:lpstr>
      <vt:lpstr>Jak studiować w warunkach reformy szkolnictwa wyższego?</vt:lpstr>
      <vt:lpstr>Europejski Obszar Szkolnictwa Wyższego – co to właściwie jest?</vt:lpstr>
      <vt:lpstr>Zaczynało się od Procesu Bolońskiego</vt:lpstr>
      <vt:lpstr>Proces Boloński w świetle mitów</vt:lpstr>
      <vt:lpstr>A liczba ich …</vt:lpstr>
      <vt:lpstr>Cele Procesu Bolońskiego</vt:lpstr>
      <vt:lpstr>Od PB do EOSW</vt:lpstr>
      <vt:lpstr>Co czeka maturzystę – przyszłego studenta?</vt:lpstr>
      <vt:lpstr>Różne możliwości kształcenia i pracy</vt:lpstr>
      <vt:lpstr>Punkty ECTS – co to jest?</vt:lpstr>
      <vt:lpstr>ECTS i program kształcenia</vt:lpstr>
      <vt:lpstr>ECTS i kolejne etapy studiów.</vt:lpstr>
      <vt:lpstr>„Filary ziemi” – czyli jak budować …</vt:lpstr>
      <vt:lpstr>Najnowsze zmiany Krajowe Ramy Kwalifikacji</vt:lpstr>
      <vt:lpstr>Slajd 15</vt:lpstr>
      <vt:lpstr>Kategorie efektów kształcenia</vt:lpstr>
      <vt:lpstr>Co centralnie a co lokalnie?</vt:lpstr>
      <vt:lpstr>Budowa nowego programu studiów w warunkach określonych przez ustawę</vt:lpstr>
      <vt:lpstr>Co z istniejącymi, sprawdzonymi programami studiów?</vt:lpstr>
      <vt:lpstr>Cechy prawidłowych efektów kształcenia</vt:lpstr>
      <vt:lpstr>Sprawdzanie osiągniecia efektów kształcenia przez studenta.</vt:lpstr>
      <vt:lpstr>Gradacja oceny za osiągnięcie efektu kształcenia</vt:lpstr>
      <vt:lpstr>Suplement do dyplomu</vt:lpstr>
      <vt:lpstr>Jakość, jakość i jeszcze raz jakość !</vt:lpstr>
      <vt:lpstr>Slajd 25</vt:lpstr>
      <vt:lpstr>Slajd 26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Budowa programów i definiowanie efektów kształcenia - konsultacje</dc:title>
  <dc:creator>Marek Wilczyński</dc:creator>
  <cp:lastModifiedBy>Admin</cp:lastModifiedBy>
  <cp:revision>92</cp:revision>
  <dcterms:created xsi:type="dcterms:W3CDTF">2012-02-09T21:01:17Z</dcterms:created>
  <dcterms:modified xsi:type="dcterms:W3CDTF">2012-04-17T12:22:58Z</dcterms:modified>
</cp:coreProperties>
</file>